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6"/>
  </p:notesMasterIdLst>
  <p:sldIdLst>
    <p:sldId id="256" r:id="rId2"/>
    <p:sldId id="277" r:id="rId3"/>
    <p:sldId id="279" r:id="rId4"/>
    <p:sldId id="305" r:id="rId5"/>
    <p:sldId id="306" r:id="rId6"/>
    <p:sldId id="278" r:id="rId7"/>
    <p:sldId id="307" r:id="rId8"/>
    <p:sldId id="310" r:id="rId9"/>
    <p:sldId id="311" r:id="rId10"/>
    <p:sldId id="275" r:id="rId11"/>
    <p:sldId id="271" r:id="rId12"/>
    <p:sldId id="304" r:id="rId13"/>
    <p:sldId id="294" r:id="rId14"/>
    <p:sldId id="303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Josefin Sans" pitchFamily="2" charset="0"/>
      <p:regular r:id="rId21"/>
      <p:bold r:id="rId22"/>
      <p:italic r:id="rId23"/>
      <p:boldItalic r:id="rId24"/>
    </p:embeddedFont>
    <p:embeddedFont>
      <p:font typeface="Work Sans" pitchFamily="2" charset="0"/>
      <p:regular r:id="rId25"/>
      <p:bold r:id="rId26"/>
      <p:italic r:id="rId27"/>
      <p:boldItalic r:id="rId28"/>
    </p:embeddedFont>
    <p:embeddedFont>
      <p:font typeface="Work Sans SemiBold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B997F-D970-4538-827F-44881003C946}">
  <a:tblStyle styleId="{3AFB997F-D970-4538-827F-44881003C9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0B9C56-292F-4C65-8D77-853A2DD46D9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BF1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BF1E8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David Soto Betin" userId="611f4803-689d-4229-91e1-466fd8d094fb" providerId="ADAL" clId="{63270D69-2E1A-4DD4-A3AE-5DF3EFFA4947}"/>
    <pc:docChg chg="modSld">
      <pc:chgData name="Fernando David Soto Betin" userId="611f4803-689d-4229-91e1-466fd8d094fb" providerId="ADAL" clId="{63270D69-2E1A-4DD4-A3AE-5DF3EFFA4947}" dt="2023-05-15T18:55:55.143" v="22" actId="20577"/>
      <pc:docMkLst>
        <pc:docMk/>
      </pc:docMkLst>
      <pc:sldChg chg="modSp mod">
        <pc:chgData name="Fernando David Soto Betin" userId="611f4803-689d-4229-91e1-466fd8d094fb" providerId="ADAL" clId="{63270D69-2E1A-4DD4-A3AE-5DF3EFFA4947}" dt="2023-05-15T18:49:52.423" v="1" actId="20577"/>
        <pc:sldMkLst>
          <pc:docMk/>
          <pc:sldMk cId="0" sldId="256"/>
        </pc:sldMkLst>
        <pc:spChg chg="mod">
          <ac:chgData name="Fernando David Soto Betin" userId="611f4803-689d-4229-91e1-466fd8d094fb" providerId="ADAL" clId="{63270D69-2E1A-4DD4-A3AE-5DF3EFFA4947}" dt="2023-05-15T18:49:52.423" v="1" actId="20577"/>
          <ac:spMkLst>
            <pc:docMk/>
            <pc:sldMk cId="0" sldId="256"/>
            <ac:spMk id="103" creationId="{00000000-0000-0000-0000-000000000000}"/>
          </ac:spMkLst>
        </pc:spChg>
      </pc:sldChg>
      <pc:sldChg chg="modSp mod">
        <pc:chgData name="Fernando David Soto Betin" userId="611f4803-689d-4229-91e1-466fd8d094fb" providerId="ADAL" clId="{63270D69-2E1A-4DD4-A3AE-5DF3EFFA4947}" dt="2023-05-15T18:49:57.802" v="3" actId="20577"/>
        <pc:sldMkLst>
          <pc:docMk/>
          <pc:sldMk cId="0" sldId="277"/>
        </pc:sldMkLst>
        <pc:spChg chg="mod">
          <ac:chgData name="Fernando David Soto Betin" userId="611f4803-689d-4229-91e1-466fd8d094fb" providerId="ADAL" clId="{63270D69-2E1A-4DD4-A3AE-5DF3EFFA4947}" dt="2023-05-15T18:49:57.802" v="3" actId="20577"/>
          <ac:spMkLst>
            <pc:docMk/>
            <pc:sldMk cId="0" sldId="277"/>
            <ac:spMk id="783" creationId="{00000000-0000-0000-0000-000000000000}"/>
          </ac:spMkLst>
        </pc:spChg>
      </pc:sldChg>
      <pc:sldChg chg="modSp mod">
        <pc:chgData name="Fernando David Soto Betin" userId="611f4803-689d-4229-91e1-466fd8d094fb" providerId="ADAL" clId="{63270D69-2E1A-4DD4-A3AE-5DF3EFFA4947}" dt="2023-05-15T18:50:27.919" v="11" actId="20577"/>
        <pc:sldMkLst>
          <pc:docMk/>
          <pc:sldMk cId="0" sldId="279"/>
        </pc:sldMkLst>
        <pc:spChg chg="mod">
          <ac:chgData name="Fernando David Soto Betin" userId="611f4803-689d-4229-91e1-466fd8d094fb" providerId="ADAL" clId="{63270D69-2E1A-4DD4-A3AE-5DF3EFFA4947}" dt="2023-05-15T18:50:15.437" v="7" actId="20577"/>
          <ac:spMkLst>
            <pc:docMk/>
            <pc:sldMk cId="0" sldId="279"/>
            <ac:spMk id="841" creationId="{00000000-0000-0000-0000-000000000000}"/>
          </ac:spMkLst>
        </pc:spChg>
        <pc:spChg chg="mod">
          <ac:chgData name="Fernando David Soto Betin" userId="611f4803-689d-4229-91e1-466fd8d094fb" providerId="ADAL" clId="{63270D69-2E1A-4DD4-A3AE-5DF3EFFA4947}" dt="2023-05-15T18:50:19.232" v="9" actId="20577"/>
          <ac:spMkLst>
            <pc:docMk/>
            <pc:sldMk cId="0" sldId="279"/>
            <ac:spMk id="849" creationId="{00000000-0000-0000-0000-000000000000}"/>
          </ac:spMkLst>
        </pc:spChg>
        <pc:spChg chg="mod">
          <ac:chgData name="Fernando David Soto Betin" userId="611f4803-689d-4229-91e1-466fd8d094fb" providerId="ADAL" clId="{63270D69-2E1A-4DD4-A3AE-5DF3EFFA4947}" dt="2023-05-15T18:50:27.919" v="11" actId="20577"/>
          <ac:spMkLst>
            <pc:docMk/>
            <pc:sldMk cId="0" sldId="279"/>
            <ac:spMk id="857" creationId="{00000000-0000-0000-0000-000000000000}"/>
          </ac:spMkLst>
        </pc:spChg>
      </pc:sldChg>
      <pc:sldChg chg="modSp mod">
        <pc:chgData name="Fernando David Soto Betin" userId="611f4803-689d-4229-91e1-466fd8d094fb" providerId="ADAL" clId="{63270D69-2E1A-4DD4-A3AE-5DF3EFFA4947}" dt="2023-05-15T18:50:36.657" v="14" actId="1076"/>
        <pc:sldMkLst>
          <pc:docMk/>
          <pc:sldMk cId="2697676339" sldId="305"/>
        </pc:sldMkLst>
        <pc:spChg chg="mod">
          <ac:chgData name="Fernando David Soto Betin" userId="611f4803-689d-4229-91e1-466fd8d094fb" providerId="ADAL" clId="{63270D69-2E1A-4DD4-A3AE-5DF3EFFA4947}" dt="2023-05-15T18:50:35.479" v="13" actId="20577"/>
          <ac:spMkLst>
            <pc:docMk/>
            <pc:sldMk cId="2697676339" sldId="305"/>
            <ac:spMk id="841" creationId="{00000000-0000-0000-0000-000000000000}"/>
          </ac:spMkLst>
        </pc:spChg>
        <pc:picChg chg="mod">
          <ac:chgData name="Fernando David Soto Betin" userId="611f4803-689d-4229-91e1-466fd8d094fb" providerId="ADAL" clId="{63270D69-2E1A-4DD4-A3AE-5DF3EFFA4947}" dt="2023-05-15T18:50:36.657" v="14" actId="1076"/>
          <ac:picMkLst>
            <pc:docMk/>
            <pc:sldMk cId="2697676339" sldId="305"/>
            <ac:picMk id="829" creationId="{00000000-0000-0000-0000-000000000000}"/>
          </ac:picMkLst>
        </pc:picChg>
      </pc:sldChg>
      <pc:sldChg chg="modSp mod">
        <pc:chgData name="Fernando David Soto Betin" userId="611f4803-689d-4229-91e1-466fd8d094fb" providerId="ADAL" clId="{63270D69-2E1A-4DD4-A3AE-5DF3EFFA4947}" dt="2023-05-15T18:51:09.621" v="16" actId="20577"/>
        <pc:sldMkLst>
          <pc:docMk/>
          <pc:sldMk cId="2523745976" sldId="306"/>
        </pc:sldMkLst>
        <pc:spChg chg="mod">
          <ac:chgData name="Fernando David Soto Betin" userId="611f4803-689d-4229-91e1-466fd8d094fb" providerId="ADAL" clId="{63270D69-2E1A-4DD4-A3AE-5DF3EFFA4947}" dt="2023-05-15T18:51:09.621" v="16" actId="20577"/>
          <ac:spMkLst>
            <pc:docMk/>
            <pc:sldMk cId="2523745976" sldId="306"/>
            <ac:spMk id="841" creationId="{00000000-0000-0000-0000-000000000000}"/>
          </ac:spMkLst>
        </pc:spChg>
      </pc:sldChg>
      <pc:sldChg chg="modSp mod">
        <pc:chgData name="Fernando David Soto Betin" userId="611f4803-689d-4229-91e1-466fd8d094fb" providerId="ADAL" clId="{63270D69-2E1A-4DD4-A3AE-5DF3EFFA4947}" dt="2023-05-15T18:55:14.419" v="18" actId="20577"/>
        <pc:sldMkLst>
          <pc:docMk/>
          <pc:sldMk cId="446442289" sldId="307"/>
        </pc:sldMkLst>
        <pc:spChg chg="mod">
          <ac:chgData name="Fernando David Soto Betin" userId="611f4803-689d-4229-91e1-466fd8d094fb" providerId="ADAL" clId="{63270D69-2E1A-4DD4-A3AE-5DF3EFFA4947}" dt="2023-05-15T18:55:14.419" v="18" actId="20577"/>
          <ac:spMkLst>
            <pc:docMk/>
            <pc:sldMk cId="446442289" sldId="307"/>
            <ac:spMk id="783" creationId="{00000000-0000-0000-0000-000000000000}"/>
          </ac:spMkLst>
        </pc:spChg>
      </pc:sldChg>
      <pc:sldChg chg="modSp mod">
        <pc:chgData name="Fernando David Soto Betin" userId="611f4803-689d-4229-91e1-466fd8d094fb" providerId="ADAL" clId="{63270D69-2E1A-4DD4-A3AE-5DF3EFFA4947}" dt="2023-05-15T18:55:43.384" v="20" actId="20577"/>
        <pc:sldMkLst>
          <pc:docMk/>
          <pc:sldMk cId="22298358" sldId="310"/>
        </pc:sldMkLst>
        <pc:spChg chg="mod">
          <ac:chgData name="Fernando David Soto Betin" userId="611f4803-689d-4229-91e1-466fd8d094fb" providerId="ADAL" clId="{63270D69-2E1A-4DD4-A3AE-5DF3EFFA4947}" dt="2023-05-15T18:55:43.384" v="20" actId="20577"/>
          <ac:spMkLst>
            <pc:docMk/>
            <pc:sldMk cId="22298358" sldId="310"/>
            <ac:spMk id="857" creationId="{00000000-0000-0000-0000-000000000000}"/>
          </ac:spMkLst>
        </pc:spChg>
      </pc:sldChg>
      <pc:sldChg chg="modSp mod">
        <pc:chgData name="Fernando David Soto Betin" userId="611f4803-689d-4229-91e1-466fd8d094fb" providerId="ADAL" clId="{63270D69-2E1A-4DD4-A3AE-5DF3EFFA4947}" dt="2023-05-15T18:55:55.143" v="22" actId="20577"/>
        <pc:sldMkLst>
          <pc:docMk/>
          <pc:sldMk cId="3662273051" sldId="311"/>
        </pc:sldMkLst>
        <pc:spChg chg="mod">
          <ac:chgData name="Fernando David Soto Betin" userId="611f4803-689d-4229-91e1-466fd8d094fb" providerId="ADAL" clId="{63270D69-2E1A-4DD4-A3AE-5DF3EFFA4947}" dt="2023-05-15T18:55:55.143" v="22" actId="20577"/>
          <ac:spMkLst>
            <pc:docMk/>
            <pc:sldMk cId="3662273051" sldId="311"/>
            <ac:spMk id="85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9" name="Google Shape;7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090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595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607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800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637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24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s objetos">
  <p:cSld name="1_Dos objeto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compromiso.sena.edu.c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omiso.sena.edu.c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omiso.sena.edu.co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mailto:jgcardenasl@sena.edu.co" TargetMode="External"/><Relationship Id="rId4" Type="http://schemas.openxmlformats.org/officeDocument/2006/relationships/hyperlink" Target="https://miinventario.sena.edu.co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inventario.sena.edu.co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inventario.sena.edu.co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995422" y="2551837"/>
            <a:ext cx="6905704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Socialización Procesos Almacén e Inventarios 2023</a:t>
            </a:r>
            <a:endParaRPr sz="4000" b="1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37"/>
          <p:cNvGrpSpPr/>
          <p:nvPr/>
        </p:nvGrpSpPr>
        <p:grpSpPr>
          <a:xfrm>
            <a:off x="211725" y="382221"/>
            <a:ext cx="266743" cy="528011"/>
            <a:chOff x="141693" y="266421"/>
            <a:chExt cx="287374" cy="396008"/>
          </a:xfrm>
        </p:grpSpPr>
        <p:cxnSp>
          <p:nvCxnSpPr>
            <p:cNvPr id="722" name="Google Shape;722;p3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3" name="Google Shape;723;p3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4" name="Google Shape;724;p3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5" name="Google Shape;725;p3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6" name="Google Shape;726;p3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7" name="Google Shape;727;p3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8" name="Google Shape;728;p3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9" name="Google Shape;729;p3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30" name="Google Shape;730;p3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31" name="Google Shape;731;p3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grpSp>
        <p:nvGrpSpPr>
          <p:cNvPr id="733" name="Google Shape;733;p37"/>
          <p:cNvGrpSpPr/>
          <p:nvPr/>
        </p:nvGrpSpPr>
        <p:grpSpPr>
          <a:xfrm>
            <a:off x="4195460" y="4399878"/>
            <a:ext cx="6611879" cy="832778"/>
            <a:chOff x="4291255" y="3973548"/>
            <a:chExt cx="6611879" cy="832778"/>
          </a:xfrm>
        </p:grpSpPr>
        <p:sp>
          <p:nvSpPr>
            <p:cNvPr id="734" name="Google Shape;734;p37"/>
            <p:cNvSpPr txBox="1"/>
            <p:nvPr/>
          </p:nvSpPr>
          <p:spPr>
            <a:xfrm>
              <a:off x="5152081" y="4006147"/>
              <a:ext cx="5751053" cy="800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FORMATO INFORME DE MODO, TIEMPO Y LUGAR. GIL-F-002</a:t>
              </a:r>
              <a:endParaRPr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7"/>
            <p:cNvSpPr txBox="1"/>
            <p:nvPr/>
          </p:nvSpPr>
          <p:spPr>
            <a:xfrm>
              <a:off x="4291255" y="3973548"/>
              <a:ext cx="989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9A900"/>
                </a:buClr>
                <a:buSzPts val="4000"/>
                <a:buFont typeface="Work Sans"/>
                <a:buNone/>
              </a:pPr>
              <a:r>
                <a:rPr lang="es-CO" sz="4000" b="1" dirty="0">
                  <a:solidFill>
                    <a:srgbClr val="39A900"/>
                  </a:solidFill>
                  <a:latin typeface="Work Sans"/>
                  <a:ea typeface="Work Sans"/>
                  <a:cs typeface="Work Sans"/>
                  <a:sym typeface="Work Sans"/>
                </a:rPr>
                <a:t>03.</a:t>
              </a:r>
              <a:endParaRPr dirty="0"/>
            </a:p>
          </p:txBody>
        </p:sp>
      </p:grpSp>
      <p:sp>
        <p:nvSpPr>
          <p:cNvPr id="736" name="Google Shape;736;p37"/>
          <p:cNvSpPr txBox="1"/>
          <p:nvPr/>
        </p:nvSpPr>
        <p:spPr>
          <a:xfrm>
            <a:off x="801016" y="2013227"/>
            <a:ext cx="258183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385C57"/>
                </a:solidFill>
                <a:latin typeface="Work Sans"/>
                <a:ea typeface="Work Sans"/>
                <a:cs typeface="Work Sans"/>
                <a:sym typeface="Work Sans"/>
              </a:rPr>
              <a:t>¿Donde encontrar la información actualizada?</a:t>
            </a:r>
            <a:endParaRPr dirty="0"/>
          </a:p>
        </p:txBody>
      </p:sp>
      <p:sp>
        <p:nvSpPr>
          <p:cNvPr id="737" name="Google Shape;737;p37"/>
          <p:cNvSpPr/>
          <p:nvPr/>
        </p:nvSpPr>
        <p:spPr>
          <a:xfrm>
            <a:off x="3628914" y="1778598"/>
            <a:ext cx="662340" cy="3803052"/>
          </a:xfrm>
          <a:prstGeom prst="leftBrace">
            <a:avLst>
              <a:gd name="adj1" fmla="val 0"/>
              <a:gd name="adj2" fmla="val 50000"/>
            </a:avLst>
          </a:prstGeom>
          <a:noFill/>
          <a:ln w="3810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8" name="Google Shape;738;p37" descr="Narración con rellen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2334" y="3790024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7"/>
          <p:cNvSpPr txBox="1"/>
          <p:nvPr/>
        </p:nvSpPr>
        <p:spPr>
          <a:xfrm>
            <a:off x="1045432" y="5668343"/>
            <a:ext cx="10260743" cy="72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latin typeface="Calibri"/>
                <a:ea typeface="Calibri"/>
                <a:cs typeface="Calibri"/>
                <a:sym typeface="Calibri"/>
              </a:rPr>
              <a:t>Las Guías y Formatos son publicados para consulta y descarga en </a:t>
            </a:r>
            <a:r>
              <a:rPr lang="es-CO" sz="1800" dirty="0">
                <a:latin typeface="Calibri"/>
                <a:ea typeface="Calibri"/>
                <a:cs typeface="Calibri"/>
                <a:sym typeface="Calibri"/>
                <a:hlinkClick r:id="rId4"/>
              </a:rPr>
              <a:t>https://compromiso.sena.edu.co</a:t>
            </a:r>
            <a:r>
              <a:rPr lang="es-CO" sz="1800" dirty="0">
                <a:latin typeface="Calibri"/>
                <a:ea typeface="Calibri"/>
                <a:cs typeface="Calibri"/>
                <a:sym typeface="Calibri"/>
              </a:rPr>
              <a:t> en el Modulo de Documentos – Proceso de Gestión de Infraestructura y Logística.</a:t>
            </a: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741" name="Google Shape;741;p37"/>
          <p:cNvSpPr/>
          <p:nvPr/>
        </p:nvSpPr>
        <p:spPr>
          <a:xfrm>
            <a:off x="584281" y="231722"/>
            <a:ext cx="6039804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rgbClr val="38AA00"/>
                </a:solidFill>
                <a:latin typeface="Work Sans"/>
                <a:sym typeface="Work Sans"/>
              </a:rPr>
              <a:t>SINIESTROS POR PERDIDA, HURTO O DAÑO</a:t>
            </a:r>
            <a:endParaRPr dirty="0"/>
          </a:p>
        </p:txBody>
      </p:sp>
      <p:pic>
        <p:nvPicPr>
          <p:cNvPr id="744" name="Google Shape;744;p37" descr="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5" name="Google Shape;745;p37"/>
          <p:cNvGrpSpPr/>
          <p:nvPr/>
        </p:nvGrpSpPr>
        <p:grpSpPr>
          <a:xfrm>
            <a:off x="4195460" y="2013227"/>
            <a:ext cx="6611879" cy="1158644"/>
            <a:chOff x="4291255" y="3973548"/>
            <a:chExt cx="6611879" cy="1158644"/>
          </a:xfrm>
        </p:grpSpPr>
        <p:sp>
          <p:nvSpPr>
            <p:cNvPr id="746" name="Google Shape;746;p37"/>
            <p:cNvSpPr txBox="1"/>
            <p:nvPr/>
          </p:nvSpPr>
          <p:spPr>
            <a:xfrm>
              <a:off x="5152081" y="3978070"/>
              <a:ext cx="5751053" cy="1154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GUÍA DE MANEJO ANTE PÉRDIDA, HURTO O DAÑO DE BIENES DEL SENA O DE TERCEROS A CARGO DE LA ENTIDAD. GIL-G-018</a:t>
              </a:r>
              <a:endParaRPr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7"/>
            <p:cNvSpPr txBox="1"/>
            <p:nvPr/>
          </p:nvSpPr>
          <p:spPr>
            <a:xfrm>
              <a:off x="4291255" y="3973548"/>
              <a:ext cx="989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9A900"/>
                </a:buClr>
                <a:buSzPts val="4000"/>
                <a:buFont typeface="Work Sans"/>
                <a:buNone/>
              </a:pPr>
              <a:r>
                <a:rPr lang="es-CO" sz="4000" b="1">
                  <a:solidFill>
                    <a:srgbClr val="39A900"/>
                  </a:solidFill>
                  <a:latin typeface="Work Sans"/>
                  <a:ea typeface="Work Sans"/>
                  <a:cs typeface="Work Sans"/>
                  <a:sym typeface="Work Sans"/>
                </a:rPr>
                <a:t>01.</a:t>
              </a:r>
              <a:endParaRPr/>
            </a:p>
          </p:txBody>
        </p:sp>
      </p:grpSp>
      <p:grpSp>
        <p:nvGrpSpPr>
          <p:cNvPr id="748" name="Google Shape;748;p37"/>
          <p:cNvGrpSpPr/>
          <p:nvPr/>
        </p:nvGrpSpPr>
        <p:grpSpPr>
          <a:xfrm>
            <a:off x="4195460" y="3339662"/>
            <a:ext cx="6611879" cy="800179"/>
            <a:chOff x="4291255" y="3949495"/>
            <a:chExt cx="6611879" cy="800179"/>
          </a:xfrm>
        </p:grpSpPr>
        <p:sp>
          <p:nvSpPr>
            <p:cNvPr id="749" name="Google Shape;749;p37"/>
            <p:cNvSpPr txBox="1"/>
            <p:nvPr/>
          </p:nvSpPr>
          <p:spPr>
            <a:xfrm>
              <a:off x="5152081" y="3949495"/>
              <a:ext cx="5751053" cy="800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000" dirty="0">
                  <a:latin typeface="Calibri"/>
                  <a:ea typeface="Calibri"/>
                  <a:cs typeface="Calibri"/>
                  <a:sym typeface="Calibri"/>
                </a:rPr>
                <a:t>GUIA PARA LA ADMINISTRACION Y CONTROL DE BIENES. GIL-G-003</a:t>
              </a:r>
              <a:endParaRPr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7"/>
            <p:cNvSpPr txBox="1"/>
            <p:nvPr/>
          </p:nvSpPr>
          <p:spPr>
            <a:xfrm>
              <a:off x="4291255" y="3973548"/>
              <a:ext cx="989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9A900"/>
                </a:buClr>
                <a:buSzPts val="4000"/>
                <a:buFont typeface="Work Sans"/>
                <a:buNone/>
              </a:pPr>
              <a:r>
                <a:rPr lang="es-CO" sz="4000" b="1" dirty="0">
                  <a:solidFill>
                    <a:srgbClr val="39A900"/>
                  </a:solidFill>
                  <a:latin typeface="Work Sans"/>
                  <a:ea typeface="Work Sans"/>
                  <a:cs typeface="Work Sans"/>
                  <a:sym typeface="Work Sans"/>
                </a:rPr>
                <a:t>02.</a:t>
              </a:r>
              <a:endParaRPr dirty="0"/>
            </a:p>
          </p:txBody>
        </p:sp>
      </p:grp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3"/>
          <p:cNvGrpSpPr/>
          <p:nvPr/>
        </p:nvGrpSpPr>
        <p:grpSpPr>
          <a:xfrm>
            <a:off x="211723" y="382221"/>
            <a:ext cx="266743" cy="528011"/>
            <a:chOff x="141693" y="266421"/>
            <a:chExt cx="287374" cy="396008"/>
          </a:xfrm>
        </p:grpSpPr>
        <p:cxnSp>
          <p:nvCxnSpPr>
            <p:cNvPr id="546" name="Google Shape;546;p3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7" name="Google Shape;547;p3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8" name="Google Shape;548;p3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9" name="Google Shape;549;p3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0" name="Google Shape;550;p3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1" name="Google Shape;551;p3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2" name="Google Shape;552;p3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3" name="Google Shape;553;p3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4" name="Google Shape;554;p3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5" name="Google Shape;555;p3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557" name="Google Shape;557;p33"/>
          <p:cNvSpPr/>
          <p:nvPr/>
        </p:nvSpPr>
        <p:spPr>
          <a:xfrm>
            <a:off x="7671227" y="1279813"/>
            <a:ext cx="1718138" cy="1821897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34" y="4430"/>
                </a:moveTo>
                <a:cubicBezTo>
                  <a:pt x="36552" y="4430"/>
                  <a:pt x="45839" y="13717"/>
                  <a:pt x="45839" y="25135"/>
                </a:cubicBezTo>
                <a:cubicBezTo>
                  <a:pt x="45839" y="36553"/>
                  <a:pt x="36552" y="45840"/>
                  <a:pt x="25134" y="45840"/>
                </a:cubicBezTo>
                <a:cubicBezTo>
                  <a:pt x="13716" y="45840"/>
                  <a:pt x="4429" y="36553"/>
                  <a:pt x="4429" y="25135"/>
                </a:cubicBezTo>
                <a:cubicBezTo>
                  <a:pt x="4429" y="13717"/>
                  <a:pt x="13716" y="4430"/>
                  <a:pt x="25134" y="4430"/>
                </a:cubicBezTo>
                <a:close/>
                <a:moveTo>
                  <a:pt x="25134" y="1"/>
                </a:moveTo>
                <a:cubicBezTo>
                  <a:pt x="11251" y="1"/>
                  <a:pt x="0" y="11252"/>
                  <a:pt x="0" y="25135"/>
                </a:cubicBezTo>
                <a:cubicBezTo>
                  <a:pt x="0" y="39017"/>
                  <a:pt x="11251" y="50281"/>
                  <a:pt x="25134" y="50281"/>
                </a:cubicBezTo>
                <a:cubicBezTo>
                  <a:pt x="39017" y="50281"/>
                  <a:pt x="50280" y="39017"/>
                  <a:pt x="50280" y="25135"/>
                </a:cubicBezTo>
                <a:cubicBezTo>
                  <a:pt x="50280" y="11252"/>
                  <a:pt x="39017" y="1"/>
                  <a:pt x="251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3"/>
          <p:cNvSpPr/>
          <p:nvPr/>
        </p:nvSpPr>
        <p:spPr>
          <a:xfrm>
            <a:off x="7671603" y="2206090"/>
            <a:ext cx="1717352" cy="895638"/>
          </a:xfrm>
          <a:custGeom>
            <a:avLst/>
            <a:gdLst/>
            <a:ahLst/>
            <a:cxnLst/>
            <a:rect l="l" t="t" r="r" b="b"/>
            <a:pathLst>
              <a:path w="50258" h="24718" extrusionOk="0">
                <a:moveTo>
                  <a:pt x="1" y="0"/>
                </a:moveTo>
                <a:cubicBezTo>
                  <a:pt x="227" y="13681"/>
                  <a:pt x="11383" y="24718"/>
                  <a:pt x="25123" y="24718"/>
                </a:cubicBezTo>
                <a:cubicBezTo>
                  <a:pt x="38875" y="24718"/>
                  <a:pt x="50031" y="13681"/>
                  <a:pt x="50257" y="0"/>
                </a:cubicBezTo>
                <a:lnTo>
                  <a:pt x="45816" y="0"/>
                </a:lnTo>
                <a:cubicBezTo>
                  <a:pt x="45590" y="11216"/>
                  <a:pt x="36398" y="20277"/>
                  <a:pt x="25123" y="20277"/>
                </a:cubicBezTo>
                <a:cubicBezTo>
                  <a:pt x="13848" y="20277"/>
                  <a:pt x="4656" y="11216"/>
                  <a:pt x="443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3"/>
          <p:cNvSpPr/>
          <p:nvPr/>
        </p:nvSpPr>
        <p:spPr>
          <a:xfrm>
            <a:off x="9157440" y="2037380"/>
            <a:ext cx="318198" cy="337414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1" y="2085"/>
                  <a:pt x="1" y="4656"/>
                </a:cubicBezTo>
                <a:cubicBezTo>
                  <a:pt x="1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3"/>
          <p:cNvSpPr/>
          <p:nvPr/>
        </p:nvSpPr>
        <p:spPr>
          <a:xfrm>
            <a:off x="9225373" y="2109015"/>
            <a:ext cx="182711" cy="193746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2" y="0"/>
                  <a:pt x="1" y="1191"/>
                  <a:pt x="1" y="2679"/>
                </a:cubicBezTo>
                <a:cubicBezTo>
                  <a:pt x="1" y="4156"/>
                  <a:pt x="1192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3"/>
          <p:cNvSpPr/>
          <p:nvPr/>
        </p:nvSpPr>
        <p:spPr>
          <a:xfrm>
            <a:off x="5410062" y="1287332"/>
            <a:ext cx="1718138" cy="1821897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65" y="4430"/>
                  <a:pt x="45851" y="13717"/>
                  <a:pt x="45851" y="25135"/>
                </a:cubicBezTo>
                <a:cubicBezTo>
                  <a:pt x="45851" y="36553"/>
                  <a:pt x="36565" y="45840"/>
                  <a:pt x="25146" y="45840"/>
                </a:cubicBezTo>
                <a:cubicBezTo>
                  <a:pt x="13728" y="45840"/>
                  <a:pt x="4442" y="36553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39017"/>
                  <a:pt x="11264" y="50281"/>
                  <a:pt x="25146" y="50281"/>
                </a:cubicBezTo>
                <a:cubicBezTo>
                  <a:pt x="39029" y="50281"/>
                  <a:pt x="50281" y="39017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3"/>
          <p:cNvSpPr/>
          <p:nvPr/>
        </p:nvSpPr>
        <p:spPr>
          <a:xfrm>
            <a:off x="5410062" y="1287332"/>
            <a:ext cx="1718138" cy="926294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53" y="25420"/>
                  <a:pt x="4442" y="25278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ubicBezTo>
                  <a:pt x="36565" y="4430"/>
                  <a:pt x="45851" y="13717"/>
                  <a:pt x="45851" y="25135"/>
                </a:cubicBezTo>
                <a:cubicBezTo>
                  <a:pt x="45851" y="25278"/>
                  <a:pt x="45840" y="25420"/>
                  <a:pt x="45840" y="25563"/>
                </a:cubicBezTo>
                <a:lnTo>
                  <a:pt x="50269" y="25563"/>
                </a:lnTo>
                <a:cubicBezTo>
                  <a:pt x="50281" y="25420"/>
                  <a:pt x="50281" y="25278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3"/>
          <p:cNvSpPr/>
          <p:nvPr/>
        </p:nvSpPr>
        <p:spPr>
          <a:xfrm>
            <a:off x="6895483" y="2044899"/>
            <a:ext cx="318162" cy="337414"/>
          </a:xfrm>
          <a:custGeom>
            <a:avLst/>
            <a:gdLst/>
            <a:ahLst/>
            <a:cxnLst/>
            <a:rect l="l" t="t" r="r" b="b"/>
            <a:pathLst>
              <a:path w="9311" h="9312" extrusionOk="0">
                <a:moveTo>
                  <a:pt x="4656" y="1"/>
                </a:moveTo>
                <a:cubicBezTo>
                  <a:pt x="2084" y="1"/>
                  <a:pt x="0" y="2085"/>
                  <a:pt x="0" y="4656"/>
                </a:cubicBezTo>
                <a:cubicBezTo>
                  <a:pt x="0" y="7228"/>
                  <a:pt x="2084" y="9312"/>
                  <a:pt x="4656" y="9312"/>
                </a:cubicBezTo>
                <a:cubicBezTo>
                  <a:pt x="7227" y="9312"/>
                  <a:pt x="9311" y="7228"/>
                  <a:pt x="9311" y="4656"/>
                </a:cubicBezTo>
                <a:cubicBezTo>
                  <a:pt x="9311" y="2085"/>
                  <a:pt x="7227" y="1"/>
                  <a:pt x="465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3"/>
          <p:cNvSpPr/>
          <p:nvPr/>
        </p:nvSpPr>
        <p:spPr>
          <a:xfrm>
            <a:off x="6963022" y="2116541"/>
            <a:ext cx="183120" cy="193746"/>
          </a:xfrm>
          <a:custGeom>
            <a:avLst/>
            <a:gdLst/>
            <a:ahLst/>
            <a:cxnLst/>
            <a:rect l="l" t="t" r="r" b="b"/>
            <a:pathLst>
              <a:path w="5359" h="5347" extrusionOk="0">
                <a:moveTo>
                  <a:pt x="2680" y="0"/>
                </a:moveTo>
                <a:cubicBezTo>
                  <a:pt x="1203" y="0"/>
                  <a:pt x="1" y="1191"/>
                  <a:pt x="1" y="2679"/>
                </a:cubicBezTo>
                <a:cubicBezTo>
                  <a:pt x="1" y="4156"/>
                  <a:pt x="1203" y="5346"/>
                  <a:pt x="2680" y="5346"/>
                </a:cubicBezTo>
                <a:cubicBezTo>
                  <a:pt x="4156" y="5346"/>
                  <a:pt x="5358" y="4156"/>
                  <a:pt x="5358" y="2679"/>
                </a:cubicBezTo>
                <a:cubicBezTo>
                  <a:pt x="5358" y="1191"/>
                  <a:pt x="4156" y="0"/>
                  <a:pt x="26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3"/>
          <p:cNvSpPr/>
          <p:nvPr/>
        </p:nvSpPr>
        <p:spPr>
          <a:xfrm>
            <a:off x="3145189" y="1300485"/>
            <a:ext cx="1718138" cy="1821897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34" y="4430"/>
                </a:moveTo>
                <a:cubicBezTo>
                  <a:pt x="36552" y="4430"/>
                  <a:pt x="45839" y="13717"/>
                  <a:pt x="45839" y="25135"/>
                </a:cubicBezTo>
                <a:cubicBezTo>
                  <a:pt x="45839" y="36553"/>
                  <a:pt x="36552" y="45840"/>
                  <a:pt x="25134" y="45840"/>
                </a:cubicBezTo>
                <a:cubicBezTo>
                  <a:pt x="13716" y="45840"/>
                  <a:pt x="4429" y="36553"/>
                  <a:pt x="4429" y="25135"/>
                </a:cubicBezTo>
                <a:cubicBezTo>
                  <a:pt x="4429" y="13717"/>
                  <a:pt x="13716" y="4430"/>
                  <a:pt x="25134" y="4430"/>
                </a:cubicBezTo>
                <a:close/>
                <a:moveTo>
                  <a:pt x="25134" y="1"/>
                </a:moveTo>
                <a:cubicBezTo>
                  <a:pt x="11252" y="1"/>
                  <a:pt x="0" y="11252"/>
                  <a:pt x="0" y="25135"/>
                </a:cubicBezTo>
                <a:cubicBezTo>
                  <a:pt x="0" y="39017"/>
                  <a:pt x="11252" y="50281"/>
                  <a:pt x="25134" y="50281"/>
                </a:cubicBezTo>
                <a:cubicBezTo>
                  <a:pt x="39017" y="50281"/>
                  <a:pt x="50280" y="39017"/>
                  <a:pt x="50280" y="25135"/>
                </a:cubicBezTo>
                <a:cubicBezTo>
                  <a:pt x="50280" y="11252"/>
                  <a:pt x="39017" y="1"/>
                  <a:pt x="251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3"/>
          <p:cNvSpPr/>
          <p:nvPr/>
        </p:nvSpPr>
        <p:spPr>
          <a:xfrm>
            <a:off x="3145600" y="2226760"/>
            <a:ext cx="1717319" cy="895638"/>
          </a:xfrm>
          <a:custGeom>
            <a:avLst/>
            <a:gdLst/>
            <a:ahLst/>
            <a:cxnLst/>
            <a:rect l="l" t="t" r="r" b="b"/>
            <a:pathLst>
              <a:path w="50257" h="24718" extrusionOk="0">
                <a:moveTo>
                  <a:pt x="0" y="0"/>
                </a:moveTo>
                <a:cubicBezTo>
                  <a:pt x="226" y="13681"/>
                  <a:pt x="11382" y="24718"/>
                  <a:pt x="25122" y="24718"/>
                </a:cubicBezTo>
                <a:cubicBezTo>
                  <a:pt x="38862" y="24718"/>
                  <a:pt x="50030" y="13681"/>
                  <a:pt x="50256" y="0"/>
                </a:cubicBezTo>
                <a:lnTo>
                  <a:pt x="45815" y="0"/>
                </a:lnTo>
                <a:cubicBezTo>
                  <a:pt x="45589" y="11216"/>
                  <a:pt x="36397" y="20277"/>
                  <a:pt x="25122" y="20277"/>
                </a:cubicBezTo>
                <a:cubicBezTo>
                  <a:pt x="13847" y="20277"/>
                  <a:pt x="4655" y="11216"/>
                  <a:pt x="442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3"/>
          <p:cNvSpPr/>
          <p:nvPr/>
        </p:nvSpPr>
        <p:spPr>
          <a:xfrm>
            <a:off x="4630994" y="2058048"/>
            <a:ext cx="318198" cy="337414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1" y="2085"/>
                  <a:pt x="1" y="4656"/>
                </a:cubicBezTo>
                <a:cubicBezTo>
                  <a:pt x="1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3"/>
          <p:cNvSpPr/>
          <p:nvPr/>
        </p:nvSpPr>
        <p:spPr>
          <a:xfrm>
            <a:off x="4698552" y="2129684"/>
            <a:ext cx="182711" cy="193746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79" y="0"/>
                </a:moveTo>
                <a:cubicBezTo>
                  <a:pt x="1191" y="0"/>
                  <a:pt x="0" y="1191"/>
                  <a:pt x="0" y="2679"/>
                </a:cubicBezTo>
                <a:cubicBezTo>
                  <a:pt x="0" y="4156"/>
                  <a:pt x="1191" y="5346"/>
                  <a:pt x="2679" y="5346"/>
                </a:cubicBezTo>
                <a:cubicBezTo>
                  <a:pt x="4156" y="5346"/>
                  <a:pt x="5346" y="4156"/>
                  <a:pt x="5346" y="2679"/>
                </a:cubicBezTo>
                <a:cubicBezTo>
                  <a:pt x="5346" y="1191"/>
                  <a:pt x="4156" y="0"/>
                  <a:pt x="26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3"/>
          <p:cNvSpPr>
            <a:spLocks noChangeAspect="1"/>
          </p:cNvSpPr>
          <p:nvPr/>
        </p:nvSpPr>
        <p:spPr>
          <a:xfrm>
            <a:off x="863344" y="1301181"/>
            <a:ext cx="1718138" cy="1821896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64" y="4430"/>
                  <a:pt x="45851" y="13717"/>
                  <a:pt x="45851" y="25135"/>
                </a:cubicBezTo>
                <a:cubicBezTo>
                  <a:pt x="45851" y="36553"/>
                  <a:pt x="36564" y="45840"/>
                  <a:pt x="25146" y="45840"/>
                </a:cubicBezTo>
                <a:cubicBezTo>
                  <a:pt x="13728" y="45840"/>
                  <a:pt x="4441" y="36553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39017"/>
                  <a:pt x="11264" y="50281"/>
                  <a:pt x="25146" y="50281"/>
                </a:cubicBezTo>
                <a:cubicBezTo>
                  <a:pt x="39029" y="50281"/>
                  <a:pt x="50280" y="39017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3"/>
          <p:cNvSpPr>
            <a:spLocks noChangeAspect="1"/>
          </p:cNvSpPr>
          <p:nvPr/>
        </p:nvSpPr>
        <p:spPr>
          <a:xfrm>
            <a:off x="863344" y="1301181"/>
            <a:ext cx="1718138" cy="926293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53" y="25420"/>
                  <a:pt x="4441" y="25278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ubicBezTo>
                  <a:pt x="36564" y="4430"/>
                  <a:pt x="45851" y="13717"/>
                  <a:pt x="45851" y="25135"/>
                </a:cubicBezTo>
                <a:cubicBezTo>
                  <a:pt x="45851" y="25278"/>
                  <a:pt x="45839" y="25420"/>
                  <a:pt x="45839" y="25563"/>
                </a:cubicBezTo>
                <a:lnTo>
                  <a:pt x="50268" y="25563"/>
                </a:lnTo>
                <a:cubicBezTo>
                  <a:pt x="50280" y="25420"/>
                  <a:pt x="50280" y="25278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3"/>
          <p:cNvSpPr>
            <a:spLocks noChangeAspect="1"/>
          </p:cNvSpPr>
          <p:nvPr/>
        </p:nvSpPr>
        <p:spPr>
          <a:xfrm>
            <a:off x="2346835" y="2059137"/>
            <a:ext cx="318198" cy="337414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0" y="2085"/>
                  <a:pt x="0" y="4656"/>
                </a:cubicBezTo>
                <a:cubicBezTo>
                  <a:pt x="0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3"/>
          <p:cNvSpPr>
            <a:spLocks noChangeAspect="1"/>
          </p:cNvSpPr>
          <p:nvPr/>
        </p:nvSpPr>
        <p:spPr>
          <a:xfrm>
            <a:off x="2414245" y="2130383"/>
            <a:ext cx="182711" cy="193746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1" y="0"/>
                  <a:pt x="1" y="1191"/>
                  <a:pt x="1" y="2679"/>
                </a:cubicBezTo>
                <a:cubicBezTo>
                  <a:pt x="1" y="4156"/>
                  <a:pt x="1191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3"/>
          <p:cNvSpPr txBox="1"/>
          <p:nvPr/>
        </p:nvSpPr>
        <p:spPr>
          <a:xfrm>
            <a:off x="565991" y="288078"/>
            <a:ext cx="8953506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Diagrama Perdida de Bienes por Perdida o Hurto</a:t>
            </a:r>
            <a:endParaRPr dirty="0"/>
          </a:p>
        </p:txBody>
      </p:sp>
      <p:sp>
        <p:nvSpPr>
          <p:cNvPr id="581" name="Google Shape;581;p33"/>
          <p:cNvSpPr txBox="1">
            <a:spLocks noChangeAspect="1"/>
          </p:cNvSpPr>
          <p:nvPr/>
        </p:nvSpPr>
        <p:spPr>
          <a:xfrm>
            <a:off x="899133" y="1994245"/>
            <a:ext cx="162461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solidFill>
                  <a:srgbClr val="00B05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CUENTADANTE RESPONSABLE</a:t>
            </a:r>
            <a:endParaRPr sz="1600" b="1" dirty="0">
              <a:solidFill>
                <a:srgbClr val="00B050"/>
              </a:solidFill>
            </a:endParaRPr>
          </a:p>
        </p:txBody>
      </p:sp>
      <p:sp>
        <p:nvSpPr>
          <p:cNvPr id="584" name="Google Shape;584;p33"/>
          <p:cNvSpPr/>
          <p:nvPr/>
        </p:nvSpPr>
        <p:spPr>
          <a:xfrm>
            <a:off x="10631837" y="120199"/>
            <a:ext cx="1348435" cy="11816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3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857" y="271706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3"/>
          <p:cNvSpPr txBox="1"/>
          <p:nvPr/>
        </p:nvSpPr>
        <p:spPr>
          <a:xfrm>
            <a:off x="3323774" y="1978773"/>
            <a:ext cx="13408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B050"/>
                </a:solidFill>
                <a:latin typeface="Work Sans SemiBold"/>
                <a:sym typeface="Work Sans SemiBold"/>
              </a:rPr>
              <a:t>S</a:t>
            </a:r>
            <a:r>
              <a:rPr lang="es-CO" b="1" dirty="0">
                <a:solidFill>
                  <a:srgbClr val="00B050"/>
                </a:solidFill>
                <a:latin typeface="Work Sans SemiBold"/>
                <a:sym typeface="Work Sans SemiBold"/>
              </a:rPr>
              <a:t>UPERIOR O SUPERVISOR</a:t>
            </a:r>
            <a:endParaRPr sz="1600" b="1" dirty="0">
              <a:solidFill>
                <a:srgbClr val="00B050"/>
              </a:solidFill>
            </a:endParaRPr>
          </a:p>
        </p:txBody>
      </p:sp>
      <p:sp>
        <p:nvSpPr>
          <p:cNvPr id="587" name="Google Shape;587;p33"/>
          <p:cNvSpPr txBox="1"/>
          <p:nvPr/>
        </p:nvSpPr>
        <p:spPr>
          <a:xfrm>
            <a:off x="5613428" y="1944700"/>
            <a:ext cx="134940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39A9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ORDENADOR DEL GASTO</a:t>
            </a:r>
            <a:endParaRPr sz="1600" dirty="0"/>
          </a:p>
        </p:txBody>
      </p:sp>
      <p:sp>
        <p:nvSpPr>
          <p:cNvPr id="588" name="Google Shape;588;p33"/>
          <p:cNvSpPr txBox="1"/>
          <p:nvPr/>
        </p:nvSpPr>
        <p:spPr>
          <a:xfrm>
            <a:off x="7984026" y="2052020"/>
            <a:ext cx="113944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39A9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ALMACEN</a:t>
            </a:r>
            <a:endParaRPr sz="1600" dirty="0"/>
          </a:p>
        </p:txBody>
      </p:sp>
      <p:sp>
        <p:nvSpPr>
          <p:cNvPr id="2" name="Google Shape;581;p33">
            <a:extLst>
              <a:ext uri="{FF2B5EF4-FFF2-40B4-BE49-F238E27FC236}">
                <a16:creationId xmlns:a16="http://schemas.microsoft.com/office/drawing/2014/main" id="{672A34DB-C35B-7036-3743-BBF564497CEE}"/>
              </a:ext>
            </a:extLst>
          </p:cNvPr>
          <p:cNvSpPr txBox="1"/>
          <p:nvPr/>
        </p:nvSpPr>
        <p:spPr>
          <a:xfrm>
            <a:off x="731467" y="3262959"/>
            <a:ext cx="1865489" cy="738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Elabora el informe Modo, Tiempo y Lugar GIL-F-002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3" name="Google Shape;581;p33">
            <a:extLst>
              <a:ext uri="{FF2B5EF4-FFF2-40B4-BE49-F238E27FC236}">
                <a16:creationId xmlns:a16="http://schemas.microsoft.com/office/drawing/2014/main" id="{C769B643-C53E-111F-76EB-E3474A273BC9}"/>
              </a:ext>
            </a:extLst>
          </p:cNvPr>
          <p:cNvSpPr txBox="1"/>
          <p:nvPr/>
        </p:nvSpPr>
        <p:spPr>
          <a:xfrm>
            <a:off x="722731" y="4119110"/>
            <a:ext cx="1858751" cy="954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Interpone el denuncio ante la Fiscalía General de la Nación</a:t>
            </a:r>
            <a:endParaRPr lang="es-CO" sz="1600" b="1" dirty="0">
              <a:solidFill>
                <a:srgbClr val="FF0000"/>
              </a:solidFill>
            </a:endParaRPr>
          </a:p>
        </p:txBody>
      </p:sp>
      <p:sp>
        <p:nvSpPr>
          <p:cNvPr id="4" name="Google Shape;581;p33">
            <a:extLst>
              <a:ext uri="{FF2B5EF4-FFF2-40B4-BE49-F238E27FC236}">
                <a16:creationId xmlns:a16="http://schemas.microsoft.com/office/drawing/2014/main" id="{4B1EFBB8-0220-4323-BF2F-8BE69A8EFCB5}"/>
              </a:ext>
            </a:extLst>
          </p:cNvPr>
          <p:cNvSpPr txBox="1"/>
          <p:nvPr/>
        </p:nvSpPr>
        <p:spPr>
          <a:xfrm>
            <a:off x="722731" y="5183918"/>
            <a:ext cx="1858752" cy="1169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Informa mediante comunicación radicada adjuntando GIL-F-002 y Denuncia</a:t>
            </a:r>
            <a:endParaRPr lang="es-CO" sz="1600" b="1" dirty="0">
              <a:solidFill>
                <a:srgbClr val="FF0000"/>
              </a:solidFill>
            </a:endParaRPr>
          </a:p>
        </p:txBody>
      </p:sp>
      <p:sp>
        <p:nvSpPr>
          <p:cNvPr id="8" name="Google Shape;581;p33">
            <a:extLst>
              <a:ext uri="{FF2B5EF4-FFF2-40B4-BE49-F238E27FC236}">
                <a16:creationId xmlns:a16="http://schemas.microsoft.com/office/drawing/2014/main" id="{EFCC334A-39E7-B7EC-1B49-EBDC1B71EA32}"/>
              </a:ext>
            </a:extLst>
          </p:cNvPr>
          <p:cNvSpPr txBox="1"/>
          <p:nvPr/>
        </p:nvSpPr>
        <p:spPr>
          <a:xfrm>
            <a:off x="3151637" y="3229969"/>
            <a:ext cx="1717319" cy="954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Verifica la información suministrada por el Cuentadante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9" name="Google Shape;581;p33">
            <a:extLst>
              <a:ext uri="{FF2B5EF4-FFF2-40B4-BE49-F238E27FC236}">
                <a16:creationId xmlns:a16="http://schemas.microsoft.com/office/drawing/2014/main" id="{AC59601F-43DE-813C-C3C1-8476DD95063B}"/>
              </a:ext>
            </a:extLst>
          </p:cNvPr>
          <p:cNvSpPr txBox="1"/>
          <p:nvPr/>
        </p:nvSpPr>
        <p:spPr>
          <a:xfrm>
            <a:off x="3143811" y="4295228"/>
            <a:ext cx="1717319" cy="523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Envía la documentación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31" name="Google Shape;581;p33">
            <a:extLst>
              <a:ext uri="{FF2B5EF4-FFF2-40B4-BE49-F238E27FC236}">
                <a16:creationId xmlns:a16="http://schemas.microsoft.com/office/drawing/2014/main" id="{41423760-301D-440A-F39D-6A0005C82BB6}"/>
              </a:ext>
            </a:extLst>
          </p:cNvPr>
          <p:cNvSpPr txBox="1"/>
          <p:nvPr/>
        </p:nvSpPr>
        <p:spPr>
          <a:xfrm>
            <a:off x="5387924" y="3255769"/>
            <a:ext cx="1758218" cy="1815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Ordena mediante correo electrónico el registro de la transacción de Baja por Cuenta de Responsabilidad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38" name="Google Shape;581;p33">
            <a:extLst>
              <a:ext uri="{FF2B5EF4-FFF2-40B4-BE49-F238E27FC236}">
                <a16:creationId xmlns:a16="http://schemas.microsoft.com/office/drawing/2014/main" id="{18633655-8C63-2140-E12B-5D48FF6E73DB}"/>
              </a:ext>
            </a:extLst>
          </p:cNvPr>
          <p:cNvSpPr txBox="1"/>
          <p:nvPr/>
        </p:nvSpPr>
        <p:spPr>
          <a:xfrm>
            <a:off x="7675398" y="3202262"/>
            <a:ext cx="1713557" cy="1169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Realiza la transacción de Baja por Cuenta de Responsabilidad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40" name="Google Shape;561;p33">
            <a:extLst>
              <a:ext uri="{FF2B5EF4-FFF2-40B4-BE49-F238E27FC236}">
                <a16:creationId xmlns:a16="http://schemas.microsoft.com/office/drawing/2014/main" id="{804C9506-8DD1-B9AC-2133-B27043B52329}"/>
              </a:ext>
            </a:extLst>
          </p:cNvPr>
          <p:cNvSpPr/>
          <p:nvPr/>
        </p:nvSpPr>
        <p:spPr>
          <a:xfrm>
            <a:off x="9950932" y="1300485"/>
            <a:ext cx="1718138" cy="1821897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65" y="4430"/>
                  <a:pt x="45851" y="13717"/>
                  <a:pt x="45851" y="25135"/>
                </a:cubicBezTo>
                <a:cubicBezTo>
                  <a:pt x="45851" y="36553"/>
                  <a:pt x="36565" y="45840"/>
                  <a:pt x="25146" y="45840"/>
                </a:cubicBezTo>
                <a:cubicBezTo>
                  <a:pt x="13728" y="45840"/>
                  <a:pt x="4442" y="36553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39017"/>
                  <a:pt x="11264" y="50281"/>
                  <a:pt x="25146" y="50281"/>
                </a:cubicBezTo>
                <a:cubicBezTo>
                  <a:pt x="39029" y="50281"/>
                  <a:pt x="50281" y="39017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562;p33">
            <a:extLst>
              <a:ext uri="{FF2B5EF4-FFF2-40B4-BE49-F238E27FC236}">
                <a16:creationId xmlns:a16="http://schemas.microsoft.com/office/drawing/2014/main" id="{B3DB9801-264F-19E2-5F49-8B6CFB193E11}"/>
              </a:ext>
            </a:extLst>
          </p:cNvPr>
          <p:cNvSpPr/>
          <p:nvPr/>
        </p:nvSpPr>
        <p:spPr>
          <a:xfrm>
            <a:off x="9950932" y="1300485"/>
            <a:ext cx="1718138" cy="926294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53" y="25420"/>
                  <a:pt x="4442" y="25278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ubicBezTo>
                  <a:pt x="36565" y="4430"/>
                  <a:pt x="45851" y="13717"/>
                  <a:pt x="45851" y="25135"/>
                </a:cubicBezTo>
                <a:cubicBezTo>
                  <a:pt x="45851" y="25278"/>
                  <a:pt x="45840" y="25420"/>
                  <a:pt x="45840" y="25563"/>
                </a:cubicBezTo>
                <a:lnTo>
                  <a:pt x="50269" y="25563"/>
                </a:lnTo>
                <a:cubicBezTo>
                  <a:pt x="50281" y="25420"/>
                  <a:pt x="50281" y="25278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563;p33">
            <a:extLst>
              <a:ext uri="{FF2B5EF4-FFF2-40B4-BE49-F238E27FC236}">
                <a16:creationId xmlns:a16="http://schemas.microsoft.com/office/drawing/2014/main" id="{A0FF5A0F-E8BD-D901-4582-29F7DF11EA4B}"/>
              </a:ext>
            </a:extLst>
          </p:cNvPr>
          <p:cNvSpPr/>
          <p:nvPr/>
        </p:nvSpPr>
        <p:spPr>
          <a:xfrm>
            <a:off x="11436353" y="2058052"/>
            <a:ext cx="318162" cy="337414"/>
          </a:xfrm>
          <a:custGeom>
            <a:avLst/>
            <a:gdLst/>
            <a:ahLst/>
            <a:cxnLst/>
            <a:rect l="l" t="t" r="r" b="b"/>
            <a:pathLst>
              <a:path w="9311" h="9312" extrusionOk="0">
                <a:moveTo>
                  <a:pt x="4656" y="1"/>
                </a:moveTo>
                <a:cubicBezTo>
                  <a:pt x="2084" y="1"/>
                  <a:pt x="0" y="2085"/>
                  <a:pt x="0" y="4656"/>
                </a:cubicBezTo>
                <a:cubicBezTo>
                  <a:pt x="0" y="7228"/>
                  <a:pt x="2084" y="9312"/>
                  <a:pt x="4656" y="9312"/>
                </a:cubicBezTo>
                <a:cubicBezTo>
                  <a:pt x="7227" y="9312"/>
                  <a:pt x="9311" y="7228"/>
                  <a:pt x="9311" y="4656"/>
                </a:cubicBezTo>
                <a:cubicBezTo>
                  <a:pt x="9311" y="2085"/>
                  <a:pt x="7227" y="1"/>
                  <a:pt x="465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564;p33">
            <a:extLst>
              <a:ext uri="{FF2B5EF4-FFF2-40B4-BE49-F238E27FC236}">
                <a16:creationId xmlns:a16="http://schemas.microsoft.com/office/drawing/2014/main" id="{F7486E25-6599-192F-2EB6-986C9EAA6C7D}"/>
              </a:ext>
            </a:extLst>
          </p:cNvPr>
          <p:cNvSpPr/>
          <p:nvPr/>
        </p:nvSpPr>
        <p:spPr>
          <a:xfrm>
            <a:off x="11503892" y="2129694"/>
            <a:ext cx="183120" cy="193746"/>
          </a:xfrm>
          <a:custGeom>
            <a:avLst/>
            <a:gdLst/>
            <a:ahLst/>
            <a:cxnLst/>
            <a:rect l="l" t="t" r="r" b="b"/>
            <a:pathLst>
              <a:path w="5359" h="5347" extrusionOk="0">
                <a:moveTo>
                  <a:pt x="2680" y="0"/>
                </a:moveTo>
                <a:cubicBezTo>
                  <a:pt x="1203" y="0"/>
                  <a:pt x="1" y="1191"/>
                  <a:pt x="1" y="2679"/>
                </a:cubicBezTo>
                <a:cubicBezTo>
                  <a:pt x="1" y="4156"/>
                  <a:pt x="1203" y="5346"/>
                  <a:pt x="2680" y="5346"/>
                </a:cubicBezTo>
                <a:cubicBezTo>
                  <a:pt x="4156" y="5346"/>
                  <a:pt x="5358" y="4156"/>
                  <a:pt x="5358" y="2679"/>
                </a:cubicBezTo>
                <a:cubicBezTo>
                  <a:pt x="5358" y="1191"/>
                  <a:pt x="4156" y="0"/>
                  <a:pt x="26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587;p33">
            <a:extLst>
              <a:ext uri="{FF2B5EF4-FFF2-40B4-BE49-F238E27FC236}">
                <a16:creationId xmlns:a16="http://schemas.microsoft.com/office/drawing/2014/main" id="{91DE0CEB-6365-4939-6C16-DED5353AFE6C}"/>
              </a:ext>
            </a:extLst>
          </p:cNvPr>
          <p:cNvSpPr txBox="1"/>
          <p:nvPr/>
        </p:nvSpPr>
        <p:spPr>
          <a:xfrm>
            <a:off x="10154298" y="1957853"/>
            <a:ext cx="134940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39A9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ORDENADOR DEL GASTO</a:t>
            </a:r>
            <a:endParaRPr sz="1600" dirty="0"/>
          </a:p>
        </p:txBody>
      </p:sp>
      <p:sp>
        <p:nvSpPr>
          <p:cNvPr id="45" name="Google Shape;581;p33">
            <a:extLst>
              <a:ext uri="{FF2B5EF4-FFF2-40B4-BE49-F238E27FC236}">
                <a16:creationId xmlns:a16="http://schemas.microsoft.com/office/drawing/2014/main" id="{AD921F8B-69E6-B5D3-BEFD-B8206EC41019}"/>
              </a:ext>
            </a:extLst>
          </p:cNvPr>
          <p:cNvSpPr txBox="1"/>
          <p:nvPr/>
        </p:nvSpPr>
        <p:spPr>
          <a:xfrm>
            <a:off x="9948412" y="3202280"/>
            <a:ext cx="1720658" cy="954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Ordena el inicio de respectivas diligencias administrativas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46" name="Flecha: a la derecha 45">
            <a:extLst>
              <a:ext uri="{FF2B5EF4-FFF2-40B4-BE49-F238E27FC236}">
                <a16:creationId xmlns:a16="http://schemas.microsoft.com/office/drawing/2014/main" id="{D10DB878-4AE9-80DB-AD37-AB042ADFF303}"/>
              </a:ext>
            </a:extLst>
          </p:cNvPr>
          <p:cNvSpPr/>
          <p:nvPr/>
        </p:nvSpPr>
        <p:spPr>
          <a:xfrm>
            <a:off x="2657069" y="2079811"/>
            <a:ext cx="448332" cy="2792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Google Shape;581;p33">
            <a:extLst>
              <a:ext uri="{FF2B5EF4-FFF2-40B4-BE49-F238E27FC236}">
                <a16:creationId xmlns:a16="http://schemas.microsoft.com/office/drawing/2014/main" id="{D3B9F497-6B35-E8E8-2589-9E8A0FD8B7D1}"/>
              </a:ext>
            </a:extLst>
          </p:cNvPr>
          <p:cNvSpPr txBox="1"/>
          <p:nvPr/>
        </p:nvSpPr>
        <p:spPr>
          <a:xfrm>
            <a:off x="7670818" y="4472343"/>
            <a:ext cx="1718137" cy="523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Envía la documentación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4739D60-ACAB-6A8E-CD84-37AE15A1A4DF}"/>
              </a:ext>
            </a:extLst>
          </p:cNvPr>
          <p:cNvSpPr/>
          <p:nvPr/>
        </p:nvSpPr>
        <p:spPr>
          <a:xfrm>
            <a:off x="4915230" y="2063846"/>
            <a:ext cx="448332" cy="2792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ABA32FAE-C0F5-0116-AC37-80B8CAB859B2}"/>
              </a:ext>
            </a:extLst>
          </p:cNvPr>
          <p:cNvSpPr/>
          <p:nvPr/>
        </p:nvSpPr>
        <p:spPr>
          <a:xfrm>
            <a:off x="7186101" y="2063846"/>
            <a:ext cx="448332" cy="2792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Flecha: a la derecha 52">
            <a:extLst>
              <a:ext uri="{FF2B5EF4-FFF2-40B4-BE49-F238E27FC236}">
                <a16:creationId xmlns:a16="http://schemas.microsoft.com/office/drawing/2014/main" id="{BBA5799D-0656-0A58-DB16-ADF73EBCEEB2}"/>
              </a:ext>
            </a:extLst>
          </p:cNvPr>
          <p:cNvSpPr/>
          <p:nvPr/>
        </p:nvSpPr>
        <p:spPr>
          <a:xfrm>
            <a:off x="9468816" y="2058648"/>
            <a:ext cx="448332" cy="2792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3"/>
          <p:cNvGrpSpPr/>
          <p:nvPr/>
        </p:nvGrpSpPr>
        <p:grpSpPr>
          <a:xfrm>
            <a:off x="211723" y="382221"/>
            <a:ext cx="266743" cy="528011"/>
            <a:chOff x="141693" y="266421"/>
            <a:chExt cx="287374" cy="396008"/>
          </a:xfrm>
        </p:grpSpPr>
        <p:cxnSp>
          <p:nvCxnSpPr>
            <p:cNvPr id="546" name="Google Shape;546;p3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7" name="Google Shape;547;p3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8" name="Google Shape;548;p3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9" name="Google Shape;549;p3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0" name="Google Shape;550;p3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1" name="Google Shape;551;p3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2" name="Google Shape;552;p3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3" name="Google Shape;553;p3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4" name="Google Shape;554;p3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5" name="Google Shape;555;p3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557" name="Google Shape;557;p33"/>
          <p:cNvSpPr/>
          <p:nvPr/>
        </p:nvSpPr>
        <p:spPr>
          <a:xfrm>
            <a:off x="7671227" y="1279813"/>
            <a:ext cx="1718138" cy="1821897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34" y="4430"/>
                </a:moveTo>
                <a:cubicBezTo>
                  <a:pt x="36552" y="4430"/>
                  <a:pt x="45839" y="13717"/>
                  <a:pt x="45839" y="25135"/>
                </a:cubicBezTo>
                <a:cubicBezTo>
                  <a:pt x="45839" y="36553"/>
                  <a:pt x="36552" y="45840"/>
                  <a:pt x="25134" y="45840"/>
                </a:cubicBezTo>
                <a:cubicBezTo>
                  <a:pt x="13716" y="45840"/>
                  <a:pt x="4429" y="36553"/>
                  <a:pt x="4429" y="25135"/>
                </a:cubicBezTo>
                <a:cubicBezTo>
                  <a:pt x="4429" y="13717"/>
                  <a:pt x="13716" y="4430"/>
                  <a:pt x="25134" y="4430"/>
                </a:cubicBezTo>
                <a:close/>
                <a:moveTo>
                  <a:pt x="25134" y="1"/>
                </a:moveTo>
                <a:cubicBezTo>
                  <a:pt x="11251" y="1"/>
                  <a:pt x="0" y="11252"/>
                  <a:pt x="0" y="25135"/>
                </a:cubicBezTo>
                <a:cubicBezTo>
                  <a:pt x="0" y="39017"/>
                  <a:pt x="11251" y="50281"/>
                  <a:pt x="25134" y="50281"/>
                </a:cubicBezTo>
                <a:cubicBezTo>
                  <a:pt x="39017" y="50281"/>
                  <a:pt x="50280" y="39017"/>
                  <a:pt x="50280" y="25135"/>
                </a:cubicBezTo>
                <a:cubicBezTo>
                  <a:pt x="50280" y="11252"/>
                  <a:pt x="39017" y="1"/>
                  <a:pt x="251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3"/>
          <p:cNvSpPr/>
          <p:nvPr/>
        </p:nvSpPr>
        <p:spPr>
          <a:xfrm>
            <a:off x="7671603" y="2206090"/>
            <a:ext cx="1717352" cy="895638"/>
          </a:xfrm>
          <a:custGeom>
            <a:avLst/>
            <a:gdLst/>
            <a:ahLst/>
            <a:cxnLst/>
            <a:rect l="l" t="t" r="r" b="b"/>
            <a:pathLst>
              <a:path w="50258" h="24718" extrusionOk="0">
                <a:moveTo>
                  <a:pt x="1" y="0"/>
                </a:moveTo>
                <a:cubicBezTo>
                  <a:pt x="227" y="13681"/>
                  <a:pt x="11383" y="24718"/>
                  <a:pt x="25123" y="24718"/>
                </a:cubicBezTo>
                <a:cubicBezTo>
                  <a:pt x="38875" y="24718"/>
                  <a:pt x="50031" y="13681"/>
                  <a:pt x="50257" y="0"/>
                </a:cubicBezTo>
                <a:lnTo>
                  <a:pt x="45816" y="0"/>
                </a:lnTo>
                <a:cubicBezTo>
                  <a:pt x="45590" y="11216"/>
                  <a:pt x="36398" y="20277"/>
                  <a:pt x="25123" y="20277"/>
                </a:cubicBezTo>
                <a:cubicBezTo>
                  <a:pt x="13848" y="20277"/>
                  <a:pt x="4656" y="11216"/>
                  <a:pt x="443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3"/>
          <p:cNvSpPr/>
          <p:nvPr/>
        </p:nvSpPr>
        <p:spPr>
          <a:xfrm>
            <a:off x="9157440" y="2037380"/>
            <a:ext cx="318198" cy="337414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1" y="2085"/>
                  <a:pt x="1" y="4656"/>
                </a:cubicBezTo>
                <a:cubicBezTo>
                  <a:pt x="1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3"/>
          <p:cNvSpPr/>
          <p:nvPr/>
        </p:nvSpPr>
        <p:spPr>
          <a:xfrm>
            <a:off x="9225373" y="2109015"/>
            <a:ext cx="182711" cy="193746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2" y="0"/>
                  <a:pt x="1" y="1191"/>
                  <a:pt x="1" y="2679"/>
                </a:cubicBezTo>
                <a:cubicBezTo>
                  <a:pt x="1" y="4156"/>
                  <a:pt x="1192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3"/>
          <p:cNvSpPr/>
          <p:nvPr/>
        </p:nvSpPr>
        <p:spPr>
          <a:xfrm>
            <a:off x="5410062" y="1287332"/>
            <a:ext cx="1718138" cy="1821897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65" y="4430"/>
                  <a:pt x="45851" y="13717"/>
                  <a:pt x="45851" y="25135"/>
                </a:cubicBezTo>
                <a:cubicBezTo>
                  <a:pt x="45851" y="36553"/>
                  <a:pt x="36565" y="45840"/>
                  <a:pt x="25146" y="45840"/>
                </a:cubicBezTo>
                <a:cubicBezTo>
                  <a:pt x="13728" y="45840"/>
                  <a:pt x="4442" y="36553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39017"/>
                  <a:pt x="11264" y="50281"/>
                  <a:pt x="25146" y="50281"/>
                </a:cubicBezTo>
                <a:cubicBezTo>
                  <a:pt x="39029" y="50281"/>
                  <a:pt x="50281" y="39017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3"/>
          <p:cNvSpPr/>
          <p:nvPr/>
        </p:nvSpPr>
        <p:spPr>
          <a:xfrm>
            <a:off x="5410062" y="1287332"/>
            <a:ext cx="1718138" cy="926294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53" y="25420"/>
                  <a:pt x="4442" y="25278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ubicBezTo>
                  <a:pt x="36565" y="4430"/>
                  <a:pt x="45851" y="13717"/>
                  <a:pt x="45851" y="25135"/>
                </a:cubicBezTo>
                <a:cubicBezTo>
                  <a:pt x="45851" y="25278"/>
                  <a:pt x="45840" y="25420"/>
                  <a:pt x="45840" y="25563"/>
                </a:cubicBezTo>
                <a:lnTo>
                  <a:pt x="50269" y="25563"/>
                </a:lnTo>
                <a:cubicBezTo>
                  <a:pt x="50281" y="25420"/>
                  <a:pt x="50281" y="25278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3"/>
          <p:cNvSpPr/>
          <p:nvPr/>
        </p:nvSpPr>
        <p:spPr>
          <a:xfrm>
            <a:off x="6895483" y="2044899"/>
            <a:ext cx="318162" cy="337414"/>
          </a:xfrm>
          <a:custGeom>
            <a:avLst/>
            <a:gdLst/>
            <a:ahLst/>
            <a:cxnLst/>
            <a:rect l="l" t="t" r="r" b="b"/>
            <a:pathLst>
              <a:path w="9311" h="9312" extrusionOk="0">
                <a:moveTo>
                  <a:pt x="4656" y="1"/>
                </a:moveTo>
                <a:cubicBezTo>
                  <a:pt x="2084" y="1"/>
                  <a:pt x="0" y="2085"/>
                  <a:pt x="0" y="4656"/>
                </a:cubicBezTo>
                <a:cubicBezTo>
                  <a:pt x="0" y="7228"/>
                  <a:pt x="2084" y="9312"/>
                  <a:pt x="4656" y="9312"/>
                </a:cubicBezTo>
                <a:cubicBezTo>
                  <a:pt x="7227" y="9312"/>
                  <a:pt x="9311" y="7228"/>
                  <a:pt x="9311" y="4656"/>
                </a:cubicBezTo>
                <a:cubicBezTo>
                  <a:pt x="9311" y="2085"/>
                  <a:pt x="7227" y="1"/>
                  <a:pt x="465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3"/>
          <p:cNvSpPr/>
          <p:nvPr/>
        </p:nvSpPr>
        <p:spPr>
          <a:xfrm>
            <a:off x="6963022" y="2116541"/>
            <a:ext cx="183120" cy="193746"/>
          </a:xfrm>
          <a:custGeom>
            <a:avLst/>
            <a:gdLst/>
            <a:ahLst/>
            <a:cxnLst/>
            <a:rect l="l" t="t" r="r" b="b"/>
            <a:pathLst>
              <a:path w="5359" h="5347" extrusionOk="0">
                <a:moveTo>
                  <a:pt x="2680" y="0"/>
                </a:moveTo>
                <a:cubicBezTo>
                  <a:pt x="1203" y="0"/>
                  <a:pt x="1" y="1191"/>
                  <a:pt x="1" y="2679"/>
                </a:cubicBezTo>
                <a:cubicBezTo>
                  <a:pt x="1" y="4156"/>
                  <a:pt x="1203" y="5346"/>
                  <a:pt x="2680" y="5346"/>
                </a:cubicBezTo>
                <a:cubicBezTo>
                  <a:pt x="4156" y="5346"/>
                  <a:pt x="5358" y="4156"/>
                  <a:pt x="5358" y="2679"/>
                </a:cubicBezTo>
                <a:cubicBezTo>
                  <a:pt x="5358" y="1191"/>
                  <a:pt x="4156" y="0"/>
                  <a:pt x="26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3"/>
          <p:cNvSpPr/>
          <p:nvPr/>
        </p:nvSpPr>
        <p:spPr>
          <a:xfrm>
            <a:off x="3145189" y="1300485"/>
            <a:ext cx="1718138" cy="1821897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34" y="4430"/>
                </a:moveTo>
                <a:cubicBezTo>
                  <a:pt x="36552" y="4430"/>
                  <a:pt x="45839" y="13717"/>
                  <a:pt x="45839" y="25135"/>
                </a:cubicBezTo>
                <a:cubicBezTo>
                  <a:pt x="45839" y="36553"/>
                  <a:pt x="36552" y="45840"/>
                  <a:pt x="25134" y="45840"/>
                </a:cubicBezTo>
                <a:cubicBezTo>
                  <a:pt x="13716" y="45840"/>
                  <a:pt x="4429" y="36553"/>
                  <a:pt x="4429" y="25135"/>
                </a:cubicBezTo>
                <a:cubicBezTo>
                  <a:pt x="4429" y="13717"/>
                  <a:pt x="13716" y="4430"/>
                  <a:pt x="25134" y="4430"/>
                </a:cubicBezTo>
                <a:close/>
                <a:moveTo>
                  <a:pt x="25134" y="1"/>
                </a:moveTo>
                <a:cubicBezTo>
                  <a:pt x="11252" y="1"/>
                  <a:pt x="0" y="11252"/>
                  <a:pt x="0" y="25135"/>
                </a:cubicBezTo>
                <a:cubicBezTo>
                  <a:pt x="0" y="39017"/>
                  <a:pt x="11252" y="50281"/>
                  <a:pt x="25134" y="50281"/>
                </a:cubicBezTo>
                <a:cubicBezTo>
                  <a:pt x="39017" y="50281"/>
                  <a:pt x="50280" y="39017"/>
                  <a:pt x="50280" y="25135"/>
                </a:cubicBezTo>
                <a:cubicBezTo>
                  <a:pt x="50280" y="11252"/>
                  <a:pt x="39017" y="1"/>
                  <a:pt x="251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3"/>
          <p:cNvSpPr/>
          <p:nvPr/>
        </p:nvSpPr>
        <p:spPr>
          <a:xfrm>
            <a:off x="3145600" y="2226760"/>
            <a:ext cx="1717319" cy="895638"/>
          </a:xfrm>
          <a:custGeom>
            <a:avLst/>
            <a:gdLst/>
            <a:ahLst/>
            <a:cxnLst/>
            <a:rect l="l" t="t" r="r" b="b"/>
            <a:pathLst>
              <a:path w="50257" h="24718" extrusionOk="0">
                <a:moveTo>
                  <a:pt x="0" y="0"/>
                </a:moveTo>
                <a:cubicBezTo>
                  <a:pt x="226" y="13681"/>
                  <a:pt x="11382" y="24718"/>
                  <a:pt x="25122" y="24718"/>
                </a:cubicBezTo>
                <a:cubicBezTo>
                  <a:pt x="38862" y="24718"/>
                  <a:pt x="50030" y="13681"/>
                  <a:pt x="50256" y="0"/>
                </a:cubicBezTo>
                <a:lnTo>
                  <a:pt x="45815" y="0"/>
                </a:lnTo>
                <a:cubicBezTo>
                  <a:pt x="45589" y="11216"/>
                  <a:pt x="36397" y="20277"/>
                  <a:pt x="25122" y="20277"/>
                </a:cubicBezTo>
                <a:cubicBezTo>
                  <a:pt x="13847" y="20277"/>
                  <a:pt x="4655" y="11216"/>
                  <a:pt x="442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3"/>
          <p:cNvSpPr/>
          <p:nvPr/>
        </p:nvSpPr>
        <p:spPr>
          <a:xfrm>
            <a:off x="4630994" y="2058048"/>
            <a:ext cx="318198" cy="337414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1" y="2085"/>
                  <a:pt x="1" y="4656"/>
                </a:cubicBezTo>
                <a:cubicBezTo>
                  <a:pt x="1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3"/>
          <p:cNvSpPr/>
          <p:nvPr/>
        </p:nvSpPr>
        <p:spPr>
          <a:xfrm>
            <a:off x="4698552" y="2129684"/>
            <a:ext cx="182711" cy="193746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79" y="0"/>
                </a:moveTo>
                <a:cubicBezTo>
                  <a:pt x="1191" y="0"/>
                  <a:pt x="0" y="1191"/>
                  <a:pt x="0" y="2679"/>
                </a:cubicBezTo>
                <a:cubicBezTo>
                  <a:pt x="0" y="4156"/>
                  <a:pt x="1191" y="5346"/>
                  <a:pt x="2679" y="5346"/>
                </a:cubicBezTo>
                <a:cubicBezTo>
                  <a:pt x="4156" y="5346"/>
                  <a:pt x="5346" y="4156"/>
                  <a:pt x="5346" y="2679"/>
                </a:cubicBezTo>
                <a:cubicBezTo>
                  <a:pt x="5346" y="1191"/>
                  <a:pt x="4156" y="0"/>
                  <a:pt x="26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3"/>
          <p:cNvSpPr>
            <a:spLocks noChangeAspect="1"/>
          </p:cNvSpPr>
          <p:nvPr/>
        </p:nvSpPr>
        <p:spPr>
          <a:xfrm>
            <a:off x="863344" y="1301181"/>
            <a:ext cx="1718138" cy="1821896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64" y="4430"/>
                  <a:pt x="45851" y="13717"/>
                  <a:pt x="45851" y="25135"/>
                </a:cubicBezTo>
                <a:cubicBezTo>
                  <a:pt x="45851" y="36553"/>
                  <a:pt x="36564" y="45840"/>
                  <a:pt x="25146" y="45840"/>
                </a:cubicBezTo>
                <a:cubicBezTo>
                  <a:pt x="13728" y="45840"/>
                  <a:pt x="4441" y="36553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39017"/>
                  <a:pt x="11264" y="50281"/>
                  <a:pt x="25146" y="50281"/>
                </a:cubicBezTo>
                <a:cubicBezTo>
                  <a:pt x="39029" y="50281"/>
                  <a:pt x="50280" y="39017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3"/>
          <p:cNvSpPr>
            <a:spLocks noChangeAspect="1"/>
          </p:cNvSpPr>
          <p:nvPr/>
        </p:nvSpPr>
        <p:spPr>
          <a:xfrm>
            <a:off x="863344" y="1301181"/>
            <a:ext cx="1718138" cy="926293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53" y="25420"/>
                  <a:pt x="4441" y="25278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ubicBezTo>
                  <a:pt x="36564" y="4430"/>
                  <a:pt x="45851" y="13717"/>
                  <a:pt x="45851" y="25135"/>
                </a:cubicBezTo>
                <a:cubicBezTo>
                  <a:pt x="45851" y="25278"/>
                  <a:pt x="45839" y="25420"/>
                  <a:pt x="45839" y="25563"/>
                </a:cubicBezTo>
                <a:lnTo>
                  <a:pt x="50268" y="25563"/>
                </a:lnTo>
                <a:cubicBezTo>
                  <a:pt x="50280" y="25420"/>
                  <a:pt x="50280" y="25278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3"/>
          <p:cNvSpPr>
            <a:spLocks noChangeAspect="1"/>
          </p:cNvSpPr>
          <p:nvPr/>
        </p:nvSpPr>
        <p:spPr>
          <a:xfrm>
            <a:off x="2346835" y="2059137"/>
            <a:ext cx="318198" cy="337414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0" y="2085"/>
                  <a:pt x="0" y="4656"/>
                </a:cubicBezTo>
                <a:cubicBezTo>
                  <a:pt x="0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3"/>
          <p:cNvSpPr>
            <a:spLocks noChangeAspect="1"/>
          </p:cNvSpPr>
          <p:nvPr/>
        </p:nvSpPr>
        <p:spPr>
          <a:xfrm>
            <a:off x="2414245" y="2130383"/>
            <a:ext cx="182711" cy="193746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1" y="0"/>
                  <a:pt x="1" y="1191"/>
                  <a:pt x="1" y="2679"/>
                </a:cubicBezTo>
                <a:cubicBezTo>
                  <a:pt x="1" y="4156"/>
                  <a:pt x="1191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3"/>
          <p:cNvSpPr txBox="1"/>
          <p:nvPr/>
        </p:nvSpPr>
        <p:spPr>
          <a:xfrm>
            <a:off x="565991" y="288078"/>
            <a:ext cx="8953506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Diagrama Perdida de Bienes por Daño</a:t>
            </a:r>
            <a:endParaRPr dirty="0"/>
          </a:p>
        </p:txBody>
      </p:sp>
      <p:sp>
        <p:nvSpPr>
          <p:cNvPr id="581" name="Google Shape;581;p33"/>
          <p:cNvSpPr txBox="1">
            <a:spLocks noChangeAspect="1"/>
          </p:cNvSpPr>
          <p:nvPr/>
        </p:nvSpPr>
        <p:spPr>
          <a:xfrm>
            <a:off x="899133" y="1994245"/>
            <a:ext cx="162461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solidFill>
                  <a:srgbClr val="00B05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CUENTADANTE RESPONSABLE</a:t>
            </a:r>
            <a:endParaRPr sz="1600" b="1" dirty="0">
              <a:solidFill>
                <a:srgbClr val="00B050"/>
              </a:solidFill>
            </a:endParaRPr>
          </a:p>
        </p:txBody>
      </p:sp>
      <p:sp>
        <p:nvSpPr>
          <p:cNvPr id="584" name="Google Shape;584;p33"/>
          <p:cNvSpPr/>
          <p:nvPr/>
        </p:nvSpPr>
        <p:spPr>
          <a:xfrm>
            <a:off x="10631837" y="120199"/>
            <a:ext cx="1348435" cy="11816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3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857" y="271706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3"/>
          <p:cNvSpPr txBox="1"/>
          <p:nvPr/>
        </p:nvSpPr>
        <p:spPr>
          <a:xfrm>
            <a:off x="3323774" y="1978773"/>
            <a:ext cx="13408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B050"/>
                </a:solidFill>
                <a:latin typeface="Work Sans SemiBold"/>
                <a:sym typeface="Work Sans SemiBold"/>
              </a:rPr>
              <a:t>S</a:t>
            </a:r>
            <a:r>
              <a:rPr lang="es-CO" b="1" dirty="0">
                <a:solidFill>
                  <a:srgbClr val="00B050"/>
                </a:solidFill>
                <a:latin typeface="Work Sans SemiBold"/>
                <a:sym typeface="Work Sans SemiBold"/>
              </a:rPr>
              <a:t>UPERIOR O SUPERVISOR</a:t>
            </a:r>
            <a:endParaRPr sz="1600" b="1" dirty="0">
              <a:solidFill>
                <a:srgbClr val="00B050"/>
              </a:solidFill>
            </a:endParaRPr>
          </a:p>
        </p:txBody>
      </p:sp>
      <p:sp>
        <p:nvSpPr>
          <p:cNvPr id="587" name="Google Shape;587;p33"/>
          <p:cNvSpPr txBox="1"/>
          <p:nvPr/>
        </p:nvSpPr>
        <p:spPr>
          <a:xfrm>
            <a:off x="5613428" y="1944700"/>
            <a:ext cx="134940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39A9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ORDENADOR DEL GASTO</a:t>
            </a:r>
            <a:endParaRPr sz="1600" dirty="0"/>
          </a:p>
        </p:txBody>
      </p:sp>
      <p:sp>
        <p:nvSpPr>
          <p:cNvPr id="588" name="Google Shape;588;p33"/>
          <p:cNvSpPr txBox="1"/>
          <p:nvPr/>
        </p:nvSpPr>
        <p:spPr>
          <a:xfrm>
            <a:off x="7984026" y="2052020"/>
            <a:ext cx="113944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39A9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ALMACEN</a:t>
            </a:r>
            <a:endParaRPr sz="1600" dirty="0"/>
          </a:p>
        </p:txBody>
      </p:sp>
      <p:sp>
        <p:nvSpPr>
          <p:cNvPr id="2" name="Google Shape;581;p33">
            <a:extLst>
              <a:ext uri="{FF2B5EF4-FFF2-40B4-BE49-F238E27FC236}">
                <a16:creationId xmlns:a16="http://schemas.microsoft.com/office/drawing/2014/main" id="{672A34DB-C35B-7036-3743-BBF564497CEE}"/>
              </a:ext>
            </a:extLst>
          </p:cNvPr>
          <p:cNvSpPr txBox="1"/>
          <p:nvPr/>
        </p:nvSpPr>
        <p:spPr>
          <a:xfrm>
            <a:off x="731467" y="3262959"/>
            <a:ext cx="1865489" cy="738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Elabora el informe Modo, Tiempo y Lugar GIL-F-002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3" name="Google Shape;581;p33">
            <a:extLst>
              <a:ext uri="{FF2B5EF4-FFF2-40B4-BE49-F238E27FC236}">
                <a16:creationId xmlns:a16="http://schemas.microsoft.com/office/drawing/2014/main" id="{C769B643-C53E-111F-76EB-E3474A273BC9}"/>
              </a:ext>
            </a:extLst>
          </p:cNvPr>
          <p:cNvSpPr txBox="1"/>
          <p:nvPr/>
        </p:nvSpPr>
        <p:spPr>
          <a:xfrm>
            <a:off x="722731" y="4119110"/>
            <a:ext cx="1858751" cy="954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solicita informe de concepto técnico donde se detalle la causa del daño</a:t>
            </a:r>
            <a:endParaRPr lang="es-CO" sz="1600" b="1" dirty="0">
              <a:solidFill>
                <a:srgbClr val="FF0000"/>
              </a:solidFill>
            </a:endParaRPr>
          </a:p>
        </p:txBody>
      </p:sp>
      <p:sp>
        <p:nvSpPr>
          <p:cNvPr id="4" name="Google Shape;581;p33">
            <a:extLst>
              <a:ext uri="{FF2B5EF4-FFF2-40B4-BE49-F238E27FC236}">
                <a16:creationId xmlns:a16="http://schemas.microsoft.com/office/drawing/2014/main" id="{4B1EFBB8-0220-4323-BF2F-8BE69A8EFCB5}"/>
              </a:ext>
            </a:extLst>
          </p:cNvPr>
          <p:cNvSpPr txBox="1"/>
          <p:nvPr/>
        </p:nvSpPr>
        <p:spPr>
          <a:xfrm>
            <a:off x="722731" y="5212493"/>
            <a:ext cx="1858752" cy="1169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Informa mediante comunicación radicada adjuntando GIL-F-002 y Concepto</a:t>
            </a:r>
            <a:endParaRPr lang="es-CO" sz="1600" b="1" dirty="0">
              <a:solidFill>
                <a:srgbClr val="FF0000"/>
              </a:solidFill>
            </a:endParaRPr>
          </a:p>
        </p:txBody>
      </p:sp>
      <p:sp>
        <p:nvSpPr>
          <p:cNvPr id="8" name="Google Shape;581;p33">
            <a:extLst>
              <a:ext uri="{FF2B5EF4-FFF2-40B4-BE49-F238E27FC236}">
                <a16:creationId xmlns:a16="http://schemas.microsoft.com/office/drawing/2014/main" id="{EFCC334A-39E7-B7EC-1B49-EBDC1B71EA32}"/>
              </a:ext>
            </a:extLst>
          </p:cNvPr>
          <p:cNvSpPr txBox="1"/>
          <p:nvPr/>
        </p:nvSpPr>
        <p:spPr>
          <a:xfrm>
            <a:off x="3151637" y="3229969"/>
            <a:ext cx="1717319" cy="954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Verifica la información suministrada por el Cuentadante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9" name="Google Shape;581;p33">
            <a:extLst>
              <a:ext uri="{FF2B5EF4-FFF2-40B4-BE49-F238E27FC236}">
                <a16:creationId xmlns:a16="http://schemas.microsoft.com/office/drawing/2014/main" id="{AC59601F-43DE-813C-C3C1-8476DD95063B}"/>
              </a:ext>
            </a:extLst>
          </p:cNvPr>
          <p:cNvSpPr txBox="1"/>
          <p:nvPr/>
        </p:nvSpPr>
        <p:spPr>
          <a:xfrm>
            <a:off x="3143811" y="4295228"/>
            <a:ext cx="1717319" cy="523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Envía la documentación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31" name="Google Shape;581;p33">
            <a:extLst>
              <a:ext uri="{FF2B5EF4-FFF2-40B4-BE49-F238E27FC236}">
                <a16:creationId xmlns:a16="http://schemas.microsoft.com/office/drawing/2014/main" id="{41423760-301D-440A-F39D-6A0005C82BB6}"/>
              </a:ext>
            </a:extLst>
          </p:cNvPr>
          <p:cNvSpPr txBox="1"/>
          <p:nvPr/>
        </p:nvSpPr>
        <p:spPr>
          <a:xfrm>
            <a:off x="5287390" y="3255769"/>
            <a:ext cx="1858752" cy="1600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Ordena mediante correo electrónico el registro de la transacción de Baja por Cuenta de Responsabilidad si fuese necesario.</a:t>
            </a:r>
          </a:p>
        </p:txBody>
      </p:sp>
      <p:sp>
        <p:nvSpPr>
          <p:cNvPr id="38" name="Google Shape;581;p33">
            <a:extLst>
              <a:ext uri="{FF2B5EF4-FFF2-40B4-BE49-F238E27FC236}">
                <a16:creationId xmlns:a16="http://schemas.microsoft.com/office/drawing/2014/main" id="{18633655-8C63-2140-E12B-5D48FF6E73DB}"/>
              </a:ext>
            </a:extLst>
          </p:cNvPr>
          <p:cNvSpPr txBox="1"/>
          <p:nvPr/>
        </p:nvSpPr>
        <p:spPr>
          <a:xfrm>
            <a:off x="7675398" y="3202262"/>
            <a:ext cx="1713557" cy="1169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Realiza la transacción de Baja por Cuenta de Responsabilidad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40" name="Google Shape;561;p33">
            <a:extLst>
              <a:ext uri="{FF2B5EF4-FFF2-40B4-BE49-F238E27FC236}">
                <a16:creationId xmlns:a16="http://schemas.microsoft.com/office/drawing/2014/main" id="{804C9506-8DD1-B9AC-2133-B27043B52329}"/>
              </a:ext>
            </a:extLst>
          </p:cNvPr>
          <p:cNvSpPr/>
          <p:nvPr/>
        </p:nvSpPr>
        <p:spPr>
          <a:xfrm>
            <a:off x="9950932" y="1300485"/>
            <a:ext cx="1718138" cy="1821897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65" y="4430"/>
                  <a:pt x="45851" y="13717"/>
                  <a:pt x="45851" y="25135"/>
                </a:cubicBezTo>
                <a:cubicBezTo>
                  <a:pt x="45851" y="36553"/>
                  <a:pt x="36565" y="45840"/>
                  <a:pt x="25146" y="45840"/>
                </a:cubicBezTo>
                <a:cubicBezTo>
                  <a:pt x="13728" y="45840"/>
                  <a:pt x="4442" y="36553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39017"/>
                  <a:pt x="11264" y="50281"/>
                  <a:pt x="25146" y="50281"/>
                </a:cubicBezTo>
                <a:cubicBezTo>
                  <a:pt x="39029" y="50281"/>
                  <a:pt x="50281" y="39017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562;p33">
            <a:extLst>
              <a:ext uri="{FF2B5EF4-FFF2-40B4-BE49-F238E27FC236}">
                <a16:creationId xmlns:a16="http://schemas.microsoft.com/office/drawing/2014/main" id="{B3DB9801-264F-19E2-5F49-8B6CFB193E11}"/>
              </a:ext>
            </a:extLst>
          </p:cNvPr>
          <p:cNvSpPr/>
          <p:nvPr/>
        </p:nvSpPr>
        <p:spPr>
          <a:xfrm>
            <a:off x="9950932" y="1300485"/>
            <a:ext cx="1718138" cy="926294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53" y="25420"/>
                  <a:pt x="4442" y="25278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ubicBezTo>
                  <a:pt x="36565" y="4430"/>
                  <a:pt x="45851" y="13717"/>
                  <a:pt x="45851" y="25135"/>
                </a:cubicBezTo>
                <a:cubicBezTo>
                  <a:pt x="45851" y="25278"/>
                  <a:pt x="45840" y="25420"/>
                  <a:pt x="45840" y="25563"/>
                </a:cubicBezTo>
                <a:lnTo>
                  <a:pt x="50269" y="25563"/>
                </a:lnTo>
                <a:cubicBezTo>
                  <a:pt x="50281" y="25420"/>
                  <a:pt x="50281" y="25278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563;p33">
            <a:extLst>
              <a:ext uri="{FF2B5EF4-FFF2-40B4-BE49-F238E27FC236}">
                <a16:creationId xmlns:a16="http://schemas.microsoft.com/office/drawing/2014/main" id="{A0FF5A0F-E8BD-D901-4582-29F7DF11EA4B}"/>
              </a:ext>
            </a:extLst>
          </p:cNvPr>
          <p:cNvSpPr/>
          <p:nvPr/>
        </p:nvSpPr>
        <p:spPr>
          <a:xfrm>
            <a:off x="11436353" y="2058052"/>
            <a:ext cx="318162" cy="337414"/>
          </a:xfrm>
          <a:custGeom>
            <a:avLst/>
            <a:gdLst/>
            <a:ahLst/>
            <a:cxnLst/>
            <a:rect l="l" t="t" r="r" b="b"/>
            <a:pathLst>
              <a:path w="9311" h="9312" extrusionOk="0">
                <a:moveTo>
                  <a:pt x="4656" y="1"/>
                </a:moveTo>
                <a:cubicBezTo>
                  <a:pt x="2084" y="1"/>
                  <a:pt x="0" y="2085"/>
                  <a:pt x="0" y="4656"/>
                </a:cubicBezTo>
                <a:cubicBezTo>
                  <a:pt x="0" y="7228"/>
                  <a:pt x="2084" y="9312"/>
                  <a:pt x="4656" y="9312"/>
                </a:cubicBezTo>
                <a:cubicBezTo>
                  <a:pt x="7227" y="9312"/>
                  <a:pt x="9311" y="7228"/>
                  <a:pt x="9311" y="4656"/>
                </a:cubicBezTo>
                <a:cubicBezTo>
                  <a:pt x="9311" y="2085"/>
                  <a:pt x="7227" y="1"/>
                  <a:pt x="4656" y="1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564;p33">
            <a:extLst>
              <a:ext uri="{FF2B5EF4-FFF2-40B4-BE49-F238E27FC236}">
                <a16:creationId xmlns:a16="http://schemas.microsoft.com/office/drawing/2014/main" id="{F7486E25-6599-192F-2EB6-986C9EAA6C7D}"/>
              </a:ext>
            </a:extLst>
          </p:cNvPr>
          <p:cNvSpPr/>
          <p:nvPr/>
        </p:nvSpPr>
        <p:spPr>
          <a:xfrm>
            <a:off x="11503892" y="2129694"/>
            <a:ext cx="183120" cy="193746"/>
          </a:xfrm>
          <a:custGeom>
            <a:avLst/>
            <a:gdLst/>
            <a:ahLst/>
            <a:cxnLst/>
            <a:rect l="l" t="t" r="r" b="b"/>
            <a:pathLst>
              <a:path w="5359" h="5347" extrusionOk="0">
                <a:moveTo>
                  <a:pt x="2680" y="0"/>
                </a:moveTo>
                <a:cubicBezTo>
                  <a:pt x="1203" y="0"/>
                  <a:pt x="1" y="1191"/>
                  <a:pt x="1" y="2679"/>
                </a:cubicBezTo>
                <a:cubicBezTo>
                  <a:pt x="1" y="4156"/>
                  <a:pt x="1203" y="5346"/>
                  <a:pt x="2680" y="5346"/>
                </a:cubicBezTo>
                <a:cubicBezTo>
                  <a:pt x="4156" y="5346"/>
                  <a:pt x="5358" y="4156"/>
                  <a:pt x="5358" y="2679"/>
                </a:cubicBezTo>
                <a:cubicBezTo>
                  <a:pt x="5358" y="1191"/>
                  <a:pt x="4156" y="0"/>
                  <a:pt x="26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550" tIns="38550" rIns="38550" bIns="3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587;p33">
            <a:extLst>
              <a:ext uri="{FF2B5EF4-FFF2-40B4-BE49-F238E27FC236}">
                <a16:creationId xmlns:a16="http://schemas.microsoft.com/office/drawing/2014/main" id="{91DE0CEB-6365-4939-6C16-DED5353AFE6C}"/>
              </a:ext>
            </a:extLst>
          </p:cNvPr>
          <p:cNvSpPr txBox="1"/>
          <p:nvPr/>
        </p:nvSpPr>
        <p:spPr>
          <a:xfrm>
            <a:off x="10154298" y="1957853"/>
            <a:ext cx="134940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39A9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ORDENADOR DEL GASTO</a:t>
            </a:r>
            <a:endParaRPr sz="1600" dirty="0"/>
          </a:p>
        </p:txBody>
      </p:sp>
      <p:sp>
        <p:nvSpPr>
          <p:cNvPr id="45" name="Google Shape;581;p33">
            <a:extLst>
              <a:ext uri="{FF2B5EF4-FFF2-40B4-BE49-F238E27FC236}">
                <a16:creationId xmlns:a16="http://schemas.microsoft.com/office/drawing/2014/main" id="{AD921F8B-69E6-B5D3-BEFD-B8206EC41019}"/>
              </a:ext>
            </a:extLst>
          </p:cNvPr>
          <p:cNvSpPr txBox="1"/>
          <p:nvPr/>
        </p:nvSpPr>
        <p:spPr>
          <a:xfrm>
            <a:off x="9948412" y="3202280"/>
            <a:ext cx="1720658" cy="954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Ordena el inicio de respectivas diligencias administrativas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46" name="Flecha: a la derecha 45">
            <a:extLst>
              <a:ext uri="{FF2B5EF4-FFF2-40B4-BE49-F238E27FC236}">
                <a16:creationId xmlns:a16="http://schemas.microsoft.com/office/drawing/2014/main" id="{D10DB878-4AE9-80DB-AD37-AB042ADFF303}"/>
              </a:ext>
            </a:extLst>
          </p:cNvPr>
          <p:cNvSpPr/>
          <p:nvPr/>
        </p:nvSpPr>
        <p:spPr>
          <a:xfrm>
            <a:off x="2657069" y="2079811"/>
            <a:ext cx="448332" cy="2792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Google Shape;581;p33">
            <a:extLst>
              <a:ext uri="{FF2B5EF4-FFF2-40B4-BE49-F238E27FC236}">
                <a16:creationId xmlns:a16="http://schemas.microsoft.com/office/drawing/2014/main" id="{D3B9F497-6B35-E8E8-2589-9E8A0FD8B7D1}"/>
              </a:ext>
            </a:extLst>
          </p:cNvPr>
          <p:cNvSpPr txBox="1"/>
          <p:nvPr/>
        </p:nvSpPr>
        <p:spPr>
          <a:xfrm>
            <a:off x="7670818" y="4472343"/>
            <a:ext cx="1718137" cy="523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Envía la documentación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4739D60-ACAB-6A8E-CD84-37AE15A1A4DF}"/>
              </a:ext>
            </a:extLst>
          </p:cNvPr>
          <p:cNvSpPr/>
          <p:nvPr/>
        </p:nvSpPr>
        <p:spPr>
          <a:xfrm>
            <a:off x="4915230" y="2063846"/>
            <a:ext cx="448332" cy="2792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ABA32FAE-C0F5-0116-AC37-80B8CAB859B2}"/>
              </a:ext>
            </a:extLst>
          </p:cNvPr>
          <p:cNvSpPr/>
          <p:nvPr/>
        </p:nvSpPr>
        <p:spPr>
          <a:xfrm>
            <a:off x="7186101" y="2063846"/>
            <a:ext cx="448332" cy="2792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Flecha: a la derecha 52">
            <a:extLst>
              <a:ext uri="{FF2B5EF4-FFF2-40B4-BE49-F238E27FC236}">
                <a16:creationId xmlns:a16="http://schemas.microsoft.com/office/drawing/2014/main" id="{BBA5799D-0656-0A58-DB16-ADF73EBCEEB2}"/>
              </a:ext>
            </a:extLst>
          </p:cNvPr>
          <p:cNvSpPr/>
          <p:nvPr/>
        </p:nvSpPr>
        <p:spPr>
          <a:xfrm>
            <a:off x="9468816" y="2058648"/>
            <a:ext cx="448332" cy="2792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Google Shape;581;p33">
            <a:extLst>
              <a:ext uri="{FF2B5EF4-FFF2-40B4-BE49-F238E27FC236}">
                <a16:creationId xmlns:a16="http://schemas.microsoft.com/office/drawing/2014/main" id="{9B03DAE5-DA5E-0404-F4DE-9D493DB36973}"/>
              </a:ext>
            </a:extLst>
          </p:cNvPr>
          <p:cNvSpPr txBox="1"/>
          <p:nvPr/>
        </p:nvSpPr>
        <p:spPr>
          <a:xfrm>
            <a:off x="5321847" y="5129479"/>
            <a:ext cx="4067108" cy="1477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No se generan cuentas de responsabilidad sobre los bienes que presentan daños parciales, es decir cuando no es una reposición total sino únicamente la parte dañada 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8260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Google Shape;146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346" y="1429365"/>
            <a:ext cx="217768" cy="497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6345" y="1005958"/>
            <a:ext cx="4138873" cy="822842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56"/>
          <p:cNvSpPr/>
          <p:nvPr/>
        </p:nvSpPr>
        <p:spPr>
          <a:xfrm>
            <a:off x="1504076" y="1876926"/>
            <a:ext cx="4458573" cy="447785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2000" dirty="0">
                <a:latin typeface="Calibri" panose="020F0502020204030204" pitchFamily="34" charset="0"/>
                <a:cs typeface="Calibri" panose="020F0502020204030204" pitchFamily="34" charset="0"/>
              </a:rPr>
              <a:t>Informe Modo. Tiempo y Lugar. GIL-F-002.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latin typeface="Calibri" panose="020F0502020204030204" pitchFamily="34" charset="0"/>
                <a:cs typeface="Calibri" panose="020F0502020204030204" pitchFamily="34" charset="0"/>
              </a:rPr>
              <a:t>Denuncia personal ante la Fiscalía General.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latin typeface="Calibri" panose="020F0502020204030204" pitchFamily="34" charset="0"/>
                <a:cs typeface="Calibri" panose="020F0502020204030204" pitchFamily="34" charset="0"/>
              </a:rPr>
              <a:t>Nota de Entrada del bien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latin typeface="Calibri" panose="020F0502020204030204" pitchFamily="34" charset="0"/>
                <a:cs typeface="Calibri" panose="020F0502020204030204" pitchFamily="34" charset="0"/>
              </a:rPr>
              <a:t>Dos cotizaciones del bien siniestrado de igual o mejores características.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latin typeface="Calibri" panose="020F0502020204030204" pitchFamily="34" charset="0"/>
                <a:cs typeface="Calibri" panose="020F0502020204030204" pitchFamily="34" charset="0"/>
              </a:rPr>
              <a:t>Informe de la Empresa de Vigilancia si los bienes fueron hurtados dentro de las instalaciones del SENA.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Numero de caso asignado por la mesa de servicios (Bienes TIC)</a:t>
            </a:r>
          </a:p>
          <a:p>
            <a:endParaRPr lang="es-CO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467" name="Google Shape;1467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4963" y="1477491"/>
            <a:ext cx="199350" cy="497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64963" y="1054084"/>
            <a:ext cx="4303062" cy="774716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56"/>
          <p:cNvSpPr/>
          <p:nvPr/>
        </p:nvSpPr>
        <p:spPr>
          <a:xfrm>
            <a:off x="6832694" y="1876926"/>
            <a:ext cx="4454431" cy="45259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2000" dirty="0">
                <a:latin typeface="Calibri" panose="020F0502020204030204" pitchFamily="34" charset="0"/>
                <a:cs typeface="Calibri" panose="020F0502020204030204" pitchFamily="34" charset="0"/>
              </a:rPr>
              <a:t>Informe Modo. Tiempo y Lugar. GIL-F-002.</a:t>
            </a:r>
            <a:endParaRPr lang="es-CO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Informe técnico donde se detalle la causa del daño del bien. (Para bienes TIC, este informe lo realiza la mesa de servicios)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Registro Fotográfico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 de Entrada del bien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 cotizaciones de la reparación del bien o de la reposición, según sea el caso.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Numero de caso asignado por la mesa de servicios (Bienes TIC)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3" name="Google Shape;1473;p56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474" name="Google Shape;1474;p5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5" name="Google Shape;1475;p5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6" name="Google Shape;1476;p5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7" name="Google Shape;1477;p5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8" name="Google Shape;1478;p5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9" name="Google Shape;1479;p5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0" name="Google Shape;1480;p5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1" name="Google Shape;1481;p5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2" name="Google Shape;1482;p5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3" name="Google Shape;1483;p5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484" name="Google Shape;1484;p56"/>
          <p:cNvSpPr txBox="1"/>
          <p:nvPr/>
        </p:nvSpPr>
        <p:spPr>
          <a:xfrm>
            <a:off x="835267" y="317440"/>
            <a:ext cx="788010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DOCUMENTOS SOPORTES ANTE LA ASEGURADORA</a:t>
            </a:r>
            <a:endParaRPr sz="24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85" name="Google Shape;1485;p56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0C1C38-E0BE-7F92-181F-B01A1BF8B36A}"/>
              </a:ext>
            </a:extLst>
          </p:cNvPr>
          <p:cNvSpPr txBox="1"/>
          <p:nvPr/>
        </p:nvSpPr>
        <p:spPr>
          <a:xfrm>
            <a:off x="1504076" y="1186546"/>
            <a:ext cx="387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PERDIDA O HURTO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CDF4D2C-D87E-C8EB-7D20-D72E0D1F59BA}"/>
              </a:ext>
            </a:extLst>
          </p:cNvPr>
          <p:cNvSpPr txBox="1"/>
          <p:nvPr/>
        </p:nvSpPr>
        <p:spPr>
          <a:xfrm>
            <a:off x="6858781" y="1167755"/>
            <a:ext cx="4599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DAÑO TOTAL O PARCIAL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6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9"/>
          <p:cNvSpPr/>
          <p:nvPr/>
        </p:nvSpPr>
        <p:spPr>
          <a:xfrm>
            <a:off x="1209674" y="4514849"/>
            <a:ext cx="10277475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procedimiento para la Salida de Bienes está descrito en la Guía para ala Administración y Control de Bienes GIL-G-003. Publicada en </a:t>
            </a:r>
            <a:r>
              <a:rPr lang="es-CO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https://compromiso.sena.edu.co</a:t>
            </a:r>
            <a:r>
              <a:rPr lang="es-CO" sz="20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en el Modulo de Documentos en el Proceso de Gestión de Infraestructura y Logística del SENA.</a:t>
            </a:r>
            <a:endParaRPr sz="1600" dirty="0"/>
          </a:p>
        </p:txBody>
      </p:sp>
      <p:sp>
        <p:nvSpPr>
          <p:cNvPr id="783" name="Google Shape;783;p39"/>
          <p:cNvSpPr/>
          <p:nvPr/>
        </p:nvSpPr>
        <p:spPr>
          <a:xfrm>
            <a:off x="1209676" y="2762972"/>
            <a:ext cx="10277474" cy="149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4000"/>
              <a:buFont typeface="Arial"/>
              <a:buNone/>
            </a:pPr>
            <a:r>
              <a:rPr lang="es-CO" sz="3600" b="0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Procedimiento para la solicitud y salida de bienes de Almacén</a:t>
            </a:r>
            <a:endParaRPr sz="1200" dirty="0"/>
          </a:p>
        </p:txBody>
      </p:sp>
      <p:pic>
        <p:nvPicPr>
          <p:cNvPr id="785" name="Google Shape;785;p39"/>
          <p:cNvPicPr preferRelativeResize="0"/>
          <p:nvPr/>
        </p:nvPicPr>
        <p:blipFill rotWithShape="1">
          <a:blip r:embed="rId4">
            <a:alphaModFix/>
          </a:blip>
          <a:srcRect r="-277"/>
          <a:stretch/>
        </p:blipFill>
        <p:spPr>
          <a:xfrm>
            <a:off x="-21265" y="-63795"/>
            <a:ext cx="12255795" cy="278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39" descr="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41"/>
          <p:cNvPicPr preferRelativeResize="0"/>
          <p:nvPr/>
        </p:nvPicPr>
        <p:blipFill rotWithShape="1">
          <a:blip r:embed="rId3">
            <a:alphaModFix/>
          </a:blip>
          <a:srcRect t="-178"/>
          <a:stretch/>
        </p:blipFill>
        <p:spPr>
          <a:xfrm>
            <a:off x="8076990" y="-118534"/>
            <a:ext cx="4128144" cy="70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4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31" name="Google Shape;831;p4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2" name="Google Shape;832;p4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3" name="Google Shape;833;p4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4" name="Google Shape;834;p4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5" name="Google Shape;835;p4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6" name="Google Shape;836;p4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7" name="Google Shape;837;p4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8" name="Google Shape;838;p4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9" name="Google Shape;839;p4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40" name="Google Shape;840;p4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841" name="Google Shape;841;p41"/>
          <p:cNvSpPr txBox="1"/>
          <p:nvPr/>
        </p:nvSpPr>
        <p:spPr>
          <a:xfrm>
            <a:off x="662537" y="318398"/>
            <a:ext cx="6862213" cy="523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SALIDA DE BIENES DE ALMACÉN</a:t>
            </a:r>
            <a:endParaRPr dirty="0"/>
          </a:p>
        </p:txBody>
      </p:sp>
      <p:pic>
        <p:nvPicPr>
          <p:cNvPr id="844" name="Google Shape;84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6954507" y="213980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965" y="1570430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47" name="Google Shape;847;p41"/>
          <p:cNvSpPr/>
          <p:nvPr/>
        </p:nvSpPr>
        <p:spPr>
          <a:xfrm>
            <a:off x="699865" y="1514279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1"/>
          <p:cNvSpPr/>
          <p:nvPr/>
        </p:nvSpPr>
        <p:spPr>
          <a:xfrm>
            <a:off x="804911" y="1611573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/>
          </a:p>
        </p:txBody>
      </p:sp>
      <p:sp>
        <p:nvSpPr>
          <p:cNvPr id="849" name="Google Shape;849;p41"/>
          <p:cNvSpPr/>
          <p:nvPr/>
        </p:nvSpPr>
        <p:spPr>
          <a:xfrm>
            <a:off x="1623657" y="1194572"/>
            <a:ext cx="6462042" cy="176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El cuentadante que requiere un bien para el cumplimiento de sus funciones diligencia el Formato Solicitud de Bienes, </a:t>
            </a:r>
            <a:r>
              <a:rPr lang="es-ES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GIL-F-014</a:t>
            </a:r>
            <a:r>
              <a:rPr lang="es-E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el cual entrega al </a:t>
            </a:r>
            <a:r>
              <a:rPr lang="es-ES" sz="20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responsable de Almacén</a:t>
            </a:r>
            <a:r>
              <a:rPr lang="es-E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debidamente firmado por la persona que autoriza la solicitud </a:t>
            </a:r>
            <a:endParaRPr lang="es-ES" sz="1600" dirty="0"/>
          </a:p>
        </p:txBody>
      </p:sp>
      <p:pic>
        <p:nvPicPr>
          <p:cNvPr id="850" name="Google Shape;850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965" y="3429958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1" name="Google Shape;851;p41"/>
          <p:cNvSpPr/>
          <p:nvPr/>
        </p:nvSpPr>
        <p:spPr>
          <a:xfrm>
            <a:off x="699865" y="3391225"/>
            <a:ext cx="923791" cy="895610"/>
          </a:xfrm>
          <a:prstGeom prst="rect">
            <a:avLst/>
          </a:prstGeom>
          <a:noFill/>
          <a:ln w="1905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1"/>
          <p:cNvSpPr/>
          <p:nvPr/>
        </p:nvSpPr>
        <p:spPr>
          <a:xfrm>
            <a:off x="804911" y="3471101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dirty="0"/>
          </a:p>
        </p:txBody>
      </p:sp>
      <p:sp>
        <p:nvSpPr>
          <p:cNvPr id="853" name="Google Shape;853;p41"/>
          <p:cNvSpPr/>
          <p:nvPr/>
        </p:nvSpPr>
        <p:spPr>
          <a:xfrm>
            <a:off x="1623656" y="2954888"/>
            <a:ext cx="6453333" cy="186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El único documento válido para la entrega de bienes a cuentadantes es la </a:t>
            </a:r>
            <a:r>
              <a:rPr lang="es-ES" sz="2000" b="1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Nota de Salida generada por el SACB </a:t>
            </a: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soportada con el Formato Solicitud de Bienes-GIL-F-014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4" name="Google Shape;854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0965" y="5287570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5" name="Google Shape;855;p41"/>
          <p:cNvSpPr/>
          <p:nvPr/>
        </p:nvSpPr>
        <p:spPr>
          <a:xfrm>
            <a:off x="691156" y="5240128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1"/>
          <p:cNvSpPr/>
          <p:nvPr/>
        </p:nvSpPr>
        <p:spPr>
          <a:xfrm>
            <a:off x="804911" y="5328713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dirty="0"/>
          </a:p>
        </p:txBody>
      </p:sp>
      <p:sp>
        <p:nvSpPr>
          <p:cNvPr id="857" name="Google Shape;857;p41"/>
          <p:cNvSpPr/>
          <p:nvPr/>
        </p:nvSpPr>
        <p:spPr>
          <a:xfrm>
            <a:off x="1623656" y="4819650"/>
            <a:ext cx="6462043" cy="176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El responsable de Almacén bajo ninguna circunstancia pueden entregar bienes mediante autorizaciones verbales, o documentos provisionales.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8" name="Google Shape;858;p41" descr="Logotip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9;p42">
            <a:extLst>
              <a:ext uri="{FF2B5EF4-FFF2-40B4-BE49-F238E27FC236}">
                <a16:creationId xmlns:a16="http://schemas.microsoft.com/office/drawing/2014/main" id="{CF29EFBA-5355-7C97-7E57-247414FCE85C}"/>
              </a:ext>
            </a:extLst>
          </p:cNvPr>
          <p:cNvSpPr/>
          <p:nvPr/>
        </p:nvSpPr>
        <p:spPr>
          <a:xfrm>
            <a:off x="678595" y="816241"/>
            <a:ext cx="36141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i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ASPECTOS BASICOS</a:t>
            </a:r>
            <a:endParaRPr sz="20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41"/>
          <p:cNvPicPr preferRelativeResize="0"/>
          <p:nvPr/>
        </p:nvPicPr>
        <p:blipFill rotWithShape="1">
          <a:blip r:embed="rId3">
            <a:alphaModFix/>
          </a:blip>
          <a:srcRect t="-178"/>
          <a:stretch/>
        </p:blipFill>
        <p:spPr>
          <a:xfrm>
            <a:off x="8085699" y="-173827"/>
            <a:ext cx="4128144" cy="70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4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31" name="Google Shape;831;p4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2" name="Google Shape;832;p4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3" name="Google Shape;833;p4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4" name="Google Shape;834;p4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5" name="Google Shape;835;p4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6" name="Google Shape;836;p4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7" name="Google Shape;837;p4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8" name="Google Shape;838;p4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9" name="Google Shape;839;p4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40" name="Google Shape;840;p4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841" name="Google Shape;841;p41"/>
          <p:cNvSpPr txBox="1"/>
          <p:nvPr/>
        </p:nvSpPr>
        <p:spPr>
          <a:xfrm>
            <a:off x="662537" y="318398"/>
            <a:ext cx="6862213" cy="523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SALIDA DE BIENES DE ALMACÉN</a:t>
            </a:r>
            <a:endParaRPr dirty="0"/>
          </a:p>
        </p:txBody>
      </p:sp>
      <p:pic>
        <p:nvPicPr>
          <p:cNvPr id="844" name="Google Shape;84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6954507" y="213980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965" y="1570430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47" name="Google Shape;847;p41"/>
          <p:cNvSpPr/>
          <p:nvPr/>
        </p:nvSpPr>
        <p:spPr>
          <a:xfrm>
            <a:off x="699865" y="1514279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1"/>
          <p:cNvSpPr/>
          <p:nvPr/>
        </p:nvSpPr>
        <p:spPr>
          <a:xfrm>
            <a:off x="699864" y="1514279"/>
            <a:ext cx="91508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sz="2800" dirty="0"/>
          </a:p>
        </p:txBody>
      </p:sp>
      <p:sp>
        <p:nvSpPr>
          <p:cNvPr id="849" name="Google Shape;849;p41"/>
          <p:cNvSpPr/>
          <p:nvPr/>
        </p:nvSpPr>
        <p:spPr>
          <a:xfrm>
            <a:off x="1623657" y="1514279"/>
            <a:ext cx="6462042" cy="92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Reci</a:t>
            </a:r>
            <a:r>
              <a:rPr lang="es-ES" sz="2000" dirty="0">
                <a:latin typeface="Calibri" panose="020F0502020204030204" pitchFamily="34" charset="0"/>
              </a:rPr>
              <a:t>be el </a:t>
            </a:r>
            <a:r>
              <a:rPr lang="es-ES" sz="2000" b="1" dirty="0">
                <a:latin typeface="Calibri" panose="020F0502020204030204" pitchFamily="34" charset="0"/>
              </a:rPr>
              <a:t>Formato Solicitud de Bienes- GIL-F-014</a:t>
            </a:r>
            <a:r>
              <a:rPr lang="es-ES" sz="2000" dirty="0">
                <a:latin typeface="Calibri" panose="020F0502020204030204" pitchFamily="34" charset="0"/>
              </a:rPr>
              <a:t>, debidamente diligenciado y firmado por la persona que autoriza la solicitud</a:t>
            </a:r>
            <a:endParaRPr lang="es-ES" sz="1600" dirty="0"/>
          </a:p>
        </p:txBody>
      </p:sp>
      <p:pic>
        <p:nvPicPr>
          <p:cNvPr id="850" name="Google Shape;850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2255" y="2864149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1" name="Google Shape;851;p41"/>
          <p:cNvSpPr/>
          <p:nvPr/>
        </p:nvSpPr>
        <p:spPr>
          <a:xfrm>
            <a:off x="691155" y="2825416"/>
            <a:ext cx="923791" cy="895610"/>
          </a:xfrm>
          <a:prstGeom prst="rect">
            <a:avLst/>
          </a:prstGeom>
          <a:noFill/>
          <a:ln w="1905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1"/>
          <p:cNvSpPr/>
          <p:nvPr/>
        </p:nvSpPr>
        <p:spPr>
          <a:xfrm>
            <a:off x="796201" y="2905292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dirty="0"/>
          </a:p>
        </p:txBody>
      </p:sp>
      <p:sp>
        <p:nvSpPr>
          <p:cNvPr id="853" name="Google Shape;853;p41"/>
          <p:cNvSpPr/>
          <p:nvPr/>
        </p:nvSpPr>
        <p:spPr>
          <a:xfrm>
            <a:off x="1614946" y="2825415"/>
            <a:ext cx="6453333" cy="89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Verifica en el </a:t>
            </a:r>
            <a:r>
              <a:rPr lang="es-ES" sz="2000" b="1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kárdex del SACB</a:t>
            </a: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, suministrado por la Entidad para la administración de bienes, la existencia del bien de consumo o devolutivo solicitado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4" name="Google Shape;854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0965" y="4115995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5" name="Google Shape;855;p41"/>
          <p:cNvSpPr/>
          <p:nvPr/>
        </p:nvSpPr>
        <p:spPr>
          <a:xfrm>
            <a:off x="691156" y="4068553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1"/>
          <p:cNvSpPr/>
          <p:nvPr/>
        </p:nvSpPr>
        <p:spPr>
          <a:xfrm>
            <a:off x="804911" y="4157138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dirty="0"/>
          </a:p>
        </p:txBody>
      </p:sp>
      <p:sp>
        <p:nvSpPr>
          <p:cNvPr id="857" name="Google Shape;857;p41"/>
          <p:cNvSpPr/>
          <p:nvPr/>
        </p:nvSpPr>
        <p:spPr>
          <a:xfrm>
            <a:off x="1623656" y="4068552"/>
            <a:ext cx="646204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Clasifica cada solicitud según sea </a:t>
            </a:r>
            <a:r>
              <a:rPr lang="es-ES" sz="2000" b="1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consumo o devolutivo</a:t>
            </a: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, e identifica la </a:t>
            </a:r>
            <a:r>
              <a:rPr lang="es-ES" sz="2000" b="1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codificación</a:t>
            </a: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 según el Kardex y realiza la transacción de </a:t>
            </a:r>
            <a:r>
              <a:rPr lang="es-ES" sz="2000" b="1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Salida del bien </a:t>
            </a: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en el </a:t>
            </a:r>
            <a:r>
              <a:rPr lang="es-ES" sz="2000" b="1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SACB</a:t>
            </a: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.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8" name="Google Shape;858;p41" descr="Logotip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9;p42">
            <a:extLst>
              <a:ext uri="{FF2B5EF4-FFF2-40B4-BE49-F238E27FC236}">
                <a16:creationId xmlns:a16="http://schemas.microsoft.com/office/drawing/2014/main" id="{CF29EFBA-5355-7C97-7E57-247414FCE85C}"/>
              </a:ext>
            </a:extLst>
          </p:cNvPr>
          <p:cNvSpPr/>
          <p:nvPr/>
        </p:nvSpPr>
        <p:spPr>
          <a:xfrm>
            <a:off x="678595" y="816241"/>
            <a:ext cx="5867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i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PROCEDIMIENTO DEL ALMACENISTA</a:t>
            </a:r>
            <a:endParaRPr sz="20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57;p41">
            <a:extLst>
              <a:ext uri="{FF2B5EF4-FFF2-40B4-BE49-F238E27FC236}">
                <a16:creationId xmlns:a16="http://schemas.microsoft.com/office/drawing/2014/main" id="{D9F46DC8-B335-1758-97CC-76768880C323}"/>
              </a:ext>
            </a:extLst>
          </p:cNvPr>
          <p:cNvSpPr/>
          <p:nvPr/>
        </p:nvSpPr>
        <p:spPr>
          <a:xfrm>
            <a:off x="1614946" y="5324670"/>
            <a:ext cx="6462043" cy="1195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R</a:t>
            </a: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ealiza el </a:t>
            </a:r>
            <a:r>
              <a:rPr lang="es-ES" sz="2000" b="1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alistamiento físico </a:t>
            </a: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del bien de acuerdo con el reporte de la nota de salida. Notifica al cuentadante para coordinar la Entrega del bien y una vez firmada la Nota de Salida se ratifica en el SACB.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oogle Shape;846;p41">
            <a:extLst>
              <a:ext uri="{FF2B5EF4-FFF2-40B4-BE49-F238E27FC236}">
                <a16:creationId xmlns:a16="http://schemas.microsoft.com/office/drawing/2014/main" id="{37BF363B-A5B1-C81F-F736-0F8B6091F5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696" y="537372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847;p41">
            <a:extLst>
              <a:ext uri="{FF2B5EF4-FFF2-40B4-BE49-F238E27FC236}">
                <a16:creationId xmlns:a16="http://schemas.microsoft.com/office/drawing/2014/main" id="{BAE13202-17EE-DA6F-5FA1-5544F932EF45}"/>
              </a:ext>
            </a:extLst>
          </p:cNvPr>
          <p:cNvSpPr/>
          <p:nvPr/>
        </p:nvSpPr>
        <p:spPr>
          <a:xfrm>
            <a:off x="678596" y="5317573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848;p41">
            <a:extLst>
              <a:ext uri="{FF2B5EF4-FFF2-40B4-BE49-F238E27FC236}">
                <a16:creationId xmlns:a16="http://schemas.microsoft.com/office/drawing/2014/main" id="{18DD1B66-A7BB-0769-9E97-792821BD545D}"/>
              </a:ext>
            </a:extLst>
          </p:cNvPr>
          <p:cNvSpPr/>
          <p:nvPr/>
        </p:nvSpPr>
        <p:spPr>
          <a:xfrm>
            <a:off x="678595" y="5317573"/>
            <a:ext cx="91508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04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69767633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41"/>
          <p:cNvPicPr preferRelativeResize="0"/>
          <p:nvPr/>
        </p:nvPicPr>
        <p:blipFill rotWithShape="1">
          <a:blip r:embed="rId3">
            <a:alphaModFix/>
          </a:blip>
          <a:srcRect t="-178"/>
          <a:stretch/>
        </p:blipFill>
        <p:spPr>
          <a:xfrm>
            <a:off x="8063856" y="-152400"/>
            <a:ext cx="4128144" cy="70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4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31" name="Google Shape;831;p4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2" name="Google Shape;832;p4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3" name="Google Shape;833;p4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4" name="Google Shape;834;p4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5" name="Google Shape;835;p4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6" name="Google Shape;836;p4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7" name="Google Shape;837;p4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8" name="Google Shape;838;p4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9" name="Google Shape;839;p4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40" name="Google Shape;840;p4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841" name="Google Shape;841;p41"/>
          <p:cNvSpPr txBox="1"/>
          <p:nvPr/>
        </p:nvSpPr>
        <p:spPr>
          <a:xfrm>
            <a:off x="662537" y="318398"/>
            <a:ext cx="6862213" cy="523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SALIDA DE BIENES DE ALMACÉN</a:t>
            </a:r>
            <a:endParaRPr dirty="0"/>
          </a:p>
        </p:txBody>
      </p:sp>
      <p:pic>
        <p:nvPicPr>
          <p:cNvPr id="844" name="Google Shape;84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6954507" y="213980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965" y="1570430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47" name="Google Shape;847;p41"/>
          <p:cNvSpPr/>
          <p:nvPr/>
        </p:nvSpPr>
        <p:spPr>
          <a:xfrm>
            <a:off x="699865" y="1514279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1"/>
          <p:cNvSpPr/>
          <p:nvPr/>
        </p:nvSpPr>
        <p:spPr>
          <a:xfrm>
            <a:off x="699864" y="1514279"/>
            <a:ext cx="91508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sz="2800" dirty="0"/>
          </a:p>
        </p:txBody>
      </p:sp>
      <p:sp>
        <p:nvSpPr>
          <p:cNvPr id="849" name="Google Shape;849;p41"/>
          <p:cNvSpPr/>
          <p:nvPr/>
        </p:nvSpPr>
        <p:spPr>
          <a:xfrm>
            <a:off x="1623657" y="1514279"/>
            <a:ext cx="6462042" cy="92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Diligencia un (1)</a:t>
            </a:r>
            <a:r>
              <a:rPr lang="es-ES" sz="2000" dirty="0">
                <a:latin typeface="Calibri" panose="020F0502020204030204" pitchFamily="34" charset="0"/>
              </a:rPr>
              <a:t> </a:t>
            </a:r>
            <a:r>
              <a:rPr lang="es-ES" sz="2000" b="1" dirty="0">
                <a:latin typeface="Calibri" panose="020F0502020204030204" pitchFamily="34" charset="0"/>
              </a:rPr>
              <a:t>Formato Solicitud de Bienes- GIL-F-014</a:t>
            </a:r>
            <a:r>
              <a:rPr lang="es-ES" sz="2000" dirty="0">
                <a:latin typeface="Calibri" panose="020F0502020204030204" pitchFamily="34" charset="0"/>
              </a:rPr>
              <a:t>, por cada ficha de formación.</a:t>
            </a:r>
            <a:endParaRPr lang="es-ES" sz="1600" dirty="0"/>
          </a:p>
        </p:txBody>
      </p:sp>
      <p:pic>
        <p:nvPicPr>
          <p:cNvPr id="850" name="Google Shape;850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2255" y="2864149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1" name="Google Shape;851;p41"/>
          <p:cNvSpPr/>
          <p:nvPr/>
        </p:nvSpPr>
        <p:spPr>
          <a:xfrm>
            <a:off x="691155" y="2825416"/>
            <a:ext cx="923791" cy="895610"/>
          </a:xfrm>
          <a:prstGeom prst="rect">
            <a:avLst/>
          </a:prstGeom>
          <a:noFill/>
          <a:ln w="1905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1"/>
          <p:cNvSpPr/>
          <p:nvPr/>
        </p:nvSpPr>
        <p:spPr>
          <a:xfrm>
            <a:off x="796201" y="2905292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dirty="0"/>
          </a:p>
        </p:txBody>
      </p:sp>
      <p:sp>
        <p:nvSpPr>
          <p:cNvPr id="853" name="Google Shape;853;p41"/>
          <p:cNvSpPr/>
          <p:nvPr/>
        </p:nvSpPr>
        <p:spPr>
          <a:xfrm>
            <a:off x="1614946" y="2825415"/>
            <a:ext cx="6453333" cy="89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La información del </a:t>
            </a:r>
            <a:r>
              <a:rPr lang="es-ES" sz="2000" b="1" dirty="0">
                <a:latin typeface="Calibri" panose="020F0502020204030204" pitchFamily="34" charset="0"/>
              </a:rPr>
              <a:t>Formato Solicitud de Bienes- GIL-F-014</a:t>
            </a:r>
            <a:r>
              <a:rPr lang="es-ES" sz="2000" dirty="0">
                <a:latin typeface="Calibri" panose="020F0502020204030204" pitchFamily="34" charset="0"/>
              </a:rPr>
              <a:t>, debe ser completa, siguiendo las </a:t>
            </a:r>
            <a:r>
              <a:rPr lang="es-ES" sz="2000" b="1" dirty="0">
                <a:latin typeface="Calibri" panose="020F0502020204030204" pitchFamily="34" charset="0"/>
              </a:rPr>
              <a:t>instrucciones</a:t>
            </a:r>
            <a:r>
              <a:rPr lang="es-ES" sz="2000" dirty="0">
                <a:latin typeface="Calibri" panose="020F0502020204030204" pitchFamily="34" charset="0"/>
              </a:rPr>
              <a:t> descritas en el mismo Formato</a:t>
            </a: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.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4" name="Google Shape;854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0965" y="4115995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5" name="Google Shape;855;p41"/>
          <p:cNvSpPr/>
          <p:nvPr/>
        </p:nvSpPr>
        <p:spPr>
          <a:xfrm>
            <a:off x="691156" y="4068553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1"/>
          <p:cNvSpPr/>
          <p:nvPr/>
        </p:nvSpPr>
        <p:spPr>
          <a:xfrm>
            <a:off x="804911" y="4157138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dirty="0"/>
          </a:p>
        </p:txBody>
      </p:sp>
      <p:sp>
        <p:nvSpPr>
          <p:cNvPr id="857" name="Google Shape;857;p41"/>
          <p:cNvSpPr/>
          <p:nvPr/>
        </p:nvSpPr>
        <p:spPr>
          <a:xfrm>
            <a:off x="1623656" y="4068552"/>
            <a:ext cx="646204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Verifica que los bienes a recibir correspondan con los elementos solicitados y los que se describen en el reporte de la nota de salida.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8" name="Google Shape;858;p41" descr="Logotip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9;p42">
            <a:extLst>
              <a:ext uri="{FF2B5EF4-FFF2-40B4-BE49-F238E27FC236}">
                <a16:creationId xmlns:a16="http://schemas.microsoft.com/office/drawing/2014/main" id="{CF29EFBA-5355-7C97-7E57-247414FCE85C}"/>
              </a:ext>
            </a:extLst>
          </p:cNvPr>
          <p:cNvSpPr/>
          <p:nvPr/>
        </p:nvSpPr>
        <p:spPr>
          <a:xfrm>
            <a:off x="678595" y="816241"/>
            <a:ext cx="5867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i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PROCEDIMIENTO DEL CUENTADANTE</a:t>
            </a:r>
            <a:endParaRPr sz="20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57;p41">
            <a:extLst>
              <a:ext uri="{FF2B5EF4-FFF2-40B4-BE49-F238E27FC236}">
                <a16:creationId xmlns:a16="http://schemas.microsoft.com/office/drawing/2014/main" id="{D9F46DC8-B335-1758-97CC-76768880C323}"/>
              </a:ext>
            </a:extLst>
          </p:cNvPr>
          <p:cNvSpPr/>
          <p:nvPr/>
        </p:nvSpPr>
        <p:spPr>
          <a:xfrm>
            <a:off x="1614946" y="5343721"/>
            <a:ext cx="646204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Firma el reporte de nota de salida como recibo a satisfacción de la entrega del bien.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oogle Shape;846;p41">
            <a:extLst>
              <a:ext uri="{FF2B5EF4-FFF2-40B4-BE49-F238E27FC236}">
                <a16:creationId xmlns:a16="http://schemas.microsoft.com/office/drawing/2014/main" id="{37BF363B-A5B1-C81F-F736-0F8B6091F5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696" y="537372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847;p41">
            <a:extLst>
              <a:ext uri="{FF2B5EF4-FFF2-40B4-BE49-F238E27FC236}">
                <a16:creationId xmlns:a16="http://schemas.microsoft.com/office/drawing/2014/main" id="{BAE13202-17EE-DA6F-5FA1-5544F932EF45}"/>
              </a:ext>
            </a:extLst>
          </p:cNvPr>
          <p:cNvSpPr/>
          <p:nvPr/>
        </p:nvSpPr>
        <p:spPr>
          <a:xfrm>
            <a:off x="678596" y="5317573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848;p41">
            <a:extLst>
              <a:ext uri="{FF2B5EF4-FFF2-40B4-BE49-F238E27FC236}">
                <a16:creationId xmlns:a16="http://schemas.microsoft.com/office/drawing/2014/main" id="{18DD1B66-A7BB-0769-9E97-792821BD545D}"/>
              </a:ext>
            </a:extLst>
          </p:cNvPr>
          <p:cNvSpPr/>
          <p:nvPr/>
        </p:nvSpPr>
        <p:spPr>
          <a:xfrm>
            <a:off x="678595" y="5317573"/>
            <a:ext cx="91508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04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52374597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40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794" name="Google Shape;794;p40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95" name="Google Shape;795;p40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96" name="Google Shape;796;p40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97" name="Google Shape;797;p40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98" name="Google Shape;798;p40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99" name="Google Shape;799;p40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00" name="Google Shape;800;p40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01" name="Google Shape;801;p40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02" name="Google Shape;802;p40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03" name="Google Shape;803;p40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805" name="Google Shape;805;p40"/>
          <p:cNvSpPr txBox="1"/>
          <p:nvPr/>
        </p:nvSpPr>
        <p:spPr>
          <a:xfrm>
            <a:off x="662537" y="124767"/>
            <a:ext cx="974827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rgbClr val="39A900"/>
                </a:solidFill>
                <a:latin typeface="Work Sans"/>
                <a:sym typeface="Work Sans"/>
              </a:rPr>
              <a:t>Formato de solicitud de bienes para el uso de cuentadantes, GIL-F-014</a:t>
            </a:r>
            <a:endParaRPr dirty="0"/>
          </a:p>
        </p:txBody>
      </p:sp>
      <p:grpSp>
        <p:nvGrpSpPr>
          <p:cNvPr id="806" name="Google Shape;806;p40"/>
          <p:cNvGrpSpPr/>
          <p:nvPr/>
        </p:nvGrpSpPr>
        <p:grpSpPr>
          <a:xfrm>
            <a:off x="982445" y="1419224"/>
            <a:ext cx="2798400" cy="4715144"/>
            <a:chOff x="982444" y="2690645"/>
            <a:chExt cx="2798400" cy="3473222"/>
          </a:xfrm>
        </p:grpSpPr>
        <p:sp>
          <p:nvSpPr>
            <p:cNvPr id="807" name="Google Shape;807;p40"/>
            <p:cNvSpPr/>
            <p:nvPr/>
          </p:nvSpPr>
          <p:spPr>
            <a:xfrm>
              <a:off x="982444" y="2690645"/>
              <a:ext cx="2798400" cy="347322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2218266" y="2885088"/>
              <a:ext cx="406400" cy="277000"/>
            </a:xfrm>
            <a:prstGeom prst="ellipse">
              <a:avLst/>
            </a:prstGeom>
            <a:solidFill>
              <a:srgbClr val="82DE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982444" y="3900220"/>
              <a:ext cx="2798400" cy="1989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Tiene como objetivo ejercer un control por parte de los jefes de área y/o supervisores de contrato, sobre los bienes que son solicitados por los cuentadantes, y autoricen la entrega por parte del Almacén</a:t>
              </a:r>
              <a:endParaRPr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0" name="Google Shape;810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92793" y="2885088"/>
              <a:ext cx="977701" cy="691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1" name="Google Shape;811;p40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grpSp>
        <p:nvGrpSpPr>
          <p:cNvPr id="812" name="Google Shape;812;p40"/>
          <p:cNvGrpSpPr/>
          <p:nvPr/>
        </p:nvGrpSpPr>
        <p:grpSpPr>
          <a:xfrm>
            <a:off x="4620226" y="1419225"/>
            <a:ext cx="2798400" cy="4715144"/>
            <a:chOff x="4463766" y="2721175"/>
            <a:chExt cx="2798400" cy="3473222"/>
          </a:xfrm>
        </p:grpSpPr>
        <p:sp>
          <p:nvSpPr>
            <p:cNvPr id="813" name="Google Shape;813;p40"/>
            <p:cNvSpPr/>
            <p:nvPr/>
          </p:nvSpPr>
          <p:spPr>
            <a:xfrm>
              <a:off x="4463766" y="2721175"/>
              <a:ext cx="2798400" cy="347322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5635288" y="3105990"/>
              <a:ext cx="455353" cy="317638"/>
            </a:xfrm>
            <a:prstGeom prst="ellipse">
              <a:avLst/>
            </a:prstGeom>
            <a:solidFill>
              <a:srgbClr val="39A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0"/>
            <p:cNvSpPr/>
            <p:nvPr/>
          </p:nvSpPr>
          <p:spPr>
            <a:xfrm>
              <a:off x="4463766" y="3930749"/>
              <a:ext cx="2798400" cy="1989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Se diligencia un Formato por cada cuentadante o cuentadante múltiple que requiera los bienes para el desarrollo de sus funciones.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b="1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Los Cuentadantes Múltiples </a:t>
              </a:r>
              <a:r>
                <a:rPr lang="es-ES" sz="1800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deben haber sido solicitados, creados y estar activos en el SACB con anterioridad. </a:t>
              </a:r>
              <a:endParaRPr sz="2000" dirty="0"/>
            </a:p>
          </p:txBody>
        </p:sp>
        <p:pic>
          <p:nvPicPr>
            <p:cNvPr id="815" name="Google Shape;815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74115" y="2917629"/>
              <a:ext cx="977701" cy="6943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7" name="Google Shape;817;p40"/>
          <p:cNvGrpSpPr/>
          <p:nvPr/>
        </p:nvGrpSpPr>
        <p:grpSpPr>
          <a:xfrm>
            <a:off x="8337684" y="1419224"/>
            <a:ext cx="2798400" cy="4715143"/>
            <a:chOff x="7945088" y="2690645"/>
            <a:chExt cx="2798400" cy="3473222"/>
          </a:xfrm>
        </p:grpSpPr>
        <p:sp>
          <p:nvSpPr>
            <p:cNvPr id="818" name="Google Shape;818;p40"/>
            <p:cNvSpPr/>
            <p:nvPr/>
          </p:nvSpPr>
          <p:spPr>
            <a:xfrm>
              <a:off x="7945088" y="2690645"/>
              <a:ext cx="2798400" cy="347322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9112951" y="2927448"/>
              <a:ext cx="511265" cy="295797"/>
            </a:xfrm>
            <a:prstGeom prst="ellipse">
              <a:avLst/>
            </a:prstGeom>
            <a:solidFill>
              <a:srgbClr val="FFCE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0" name="Google Shape;820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846971" y="2870243"/>
              <a:ext cx="994633" cy="706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1" name="Google Shape;821;p40"/>
            <p:cNvSpPr/>
            <p:nvPr/>
          </p:nvSpPr>
          <p:spPr>
            <a:xfrm>
              <a:off x="7945088" y="3900220"/>
              <a:ext cx="2798400" cy="1989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Es un documento soporte para la nota de salida de bienes, la cual es archivada de acuerdo a las tablas de retención documental del área de almacén e inventarios en cada centro de costo</a:t>
              </a:r>
            </a:p>
          </p:txBody>
        </p:sp>
      </p:grpSp>
      <p:pic>
        <p:nvPicPr>
          <p:cNvPr id="824" name="Google Shape;824;p40" descr="Logotip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9"/>
          <p:cNvSpPr/>
          <p:nvPr/>
        </p:nvSpPr>
        <p:spPr>
          <a:xfrm>
            <a:off x="962025" y="2209801"/>
            <a:ext cx="10566881" cy="433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r>
              <a:rPr lang="es-CO" sz="22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procedimiento para Traspaso de Bienes entre Cuentadantes y el Reintegro de Bienes a Almacen, está descrito en la Guía para la Administración y Control de Bienes GIL-G-003, publicada en </a:t>
            </a:r>
            <a:r>
              <a:rPr lang="es-CO" sz="22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https://compromiso.sena.edu.co</a:t>
            </a:r>
            <a:r>
              <a:rPr lang="es-CO" sz="22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es-CO" sz="2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r>
              <a:rPr lang="es-CO" sz="22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Ambas solicitudes se realizan a través del aplicativo de autogestión del SENA: </a:t>
            </a:r>
            <a:r>
              <a:rPr lang="es-CO" sz="2200" dirty="0">
                <a:solidFill>
                  <a:srgbClr val="3F3F3F"/>
                </a:solidFill>
                <a:latin typeface="Calibri"/>
                <a:cs typeface="Calibri"/>
                <a:sym typeface="Calibri"/>
                <a:hlinkClick r:id="rId4"/>
              </a:rPr>
              <a:t>https://miinventario.sena.edu.co</a:t>
            </a:r>
            <a:endParaRPr lang="es-CO" sz="2200" dirty="0">
              <a:solidFill>
                <a:srgbClr val="3F3F3F"/>
              </a:solidFill>
              <a:latin typeface="Calibri"/>
              <a:cs typeface="Calibri"/>
              <a:sym typeface="Calibri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es-CO" sz="2200" dirty="0">
              <a:solidFill>
                <a:srgbClr val="3F3F3F"/>
              </a:solidFill>
              <a:latin typeface="Calibri"/>
              <a:cs typeface="Calibri"/>
              <a:sym typeface="Calibri"/>
            </a:endParaRPr>
          </a:p>
          <a:p>
            <a:pPr lvl="0" algn="just"/>
            <a:r>
              <a:rPr lang="es-CO" sz="22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El </a:t>
            </a:r>
            <a:r>
              <a:rPr lang="es-ES" sz="22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Instructivo para el aplicativo Web MiInventario GIL-I-003</a:t>
            </a:r>
            <a:r>
              <a:rPr lang="es-CO" sz="22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, se encuentra disponible en </a:t>
            </a:r>
            <a:r>
              <a:rPr lang="es-CO" sz="22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https://compromiso.sena.edu.co</a:t>
            </a:r>
            <a:r>
              <a:rPr lang="es-CO" sz="22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lvl="0" algn="just"/>
            <a:endParaRPr lang="es-CO" sz="22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/>
            <a:r>
              <a:rPr lang="es-CO" sz="22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Para solucionar problemas de acceso al aplicativo, enviar correo electrónico a Jose Gregorio Cardenas Lamprea </a:t>
            </a:r>
            <a:r>
              <a:rPr lang="es-CO" sz="22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jgcardenasl@sena.edu.co</a:t>
            </a:r>
            <a:r>
              <a:rPr lang="es-CO" sz="22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con los datos de identificación y ubicación.</a:t>
            </a:r>
          </a:p>
          <a:p>
            <a:pPr lvl="0" algn="just"/>
            <a:endParaRPr lang="es-CO" sz="2200" dirty="0">
              <a:solidFill>
                <a:srgbClr val="3F3F3F"/>
              </a:solidFill>
              <a:latin typeface="Calibri"/>
              <a:cs typeface="Calibri"/>
              <a:sym typeface="Calibri"/>
            </a:endParaRPr>
          </a:p>
          <a:p>
            <a:pPr lvl="0" algn="just"/>
            <a:endParaRPr sz="2200" dirty="0"/>
          </a:p>
        </p:txBody>
      </p:sp>
      <p:sp>
        <p:nvSpPr>
          <p:cNvPr id="783" name="Google Shape;783;p39"/>
          <p:cNvSpPr/>
          <p:nvPr/>
        </p:nvSpPr>
        <p:spPr>
          <a:xfrm>
            <a:off x="2090737" y="445069"/>
            <a:ext cx="8010526" cy="149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4000"/>
              <a:buFont typeface="Arial"/>
              <a:buNone/>
            </a:pPr>
            <a:r>
              <a:rPr lang="es-CO" sz="36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Procedimiento para la solicitud de Traspasos entre Cuentadantes y/o Reintegros a Almacén.</a:t>
            </a:r>
            <a:endParaRPr sz="1200" b="1" dirty="0"/>
          </a:p>
        </p:txBody>
      </p:sp>
      <p:pic>
        <p:nvPicPr>
          <p:cNvPr id="788" name="Google Shape;788;p39" descr="Logotip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37;p62">
            <a:extLst>
              <a:ext uri="{FF2B5EF4-FFF2-40B4-BE49-F238E27FC236}">
                <a16:creationId xmlns:a16="http://schemas.microsoft.com/office/drawing/2014/main" id="{C927A227-0E54-5DF3-A5EC-F8F6368A2FA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2025" y="530927"/>
            <a:ext cx="931259" cy="859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644228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41"/>
          <p:cNvPicPr preferRelativeResize="0"/>
          <p:nvPr/>
        </p:nvPicPr>
        <p:blipFill rotWithShape="1">
          <a:blip r:embed="rId3">
            <a:alphaModFix/>
          </a:blip>
          <a:srcRect t="-178"/>
          <a:stretch/>
        </p:blipFill>
        <p:spPr>
          <a:xfrm>
            <a:off x="8063856" y="-152400"/>
            <a:ext cx="4128144" cy="70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4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31" name="Google Shape;831;p4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2" name="Google Shape;832;p4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3" name="Google Shape;833;p4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4" name="Google Shape;834;p4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5" name="Google Shape;835;p4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6" name="Google Shape;836;p4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7" name="Google Shape;837;p4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8" name="Google Shape;838;p4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9" name="Google Shape;839;p4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40" name="Google Shape;840;p4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841" name="Google Shape;841;p41"/>
          <p:cNvSpPr txBox="1"/>
          <p:nvPr/>
        </p:nvSpPr>
        <p:spPr>
          <a:xfrm>
            <a:off x="662537" y="318398"/>
            <a:ext cx="6862213" cy="523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TRASPASO DE BIENES</a:t>
            </a:r>
            <a:endParaRPr dirty="0"/>
          </a:p>
        </p:txBody>
      </p:sp>
      <p:pic>
        <p:nvPicPr>
          <p:cNvPr id="844" name="Google Shape;84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6954507" y="213980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965" y="1570430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47" name="Google Shape;847;p41"/>
          <p:cNvSpPr/>
          <p:nvPr/>
        </p:nvSpPr>
        <p:spPr>
          <a:xfrm>
            <a:off x="699865" y="1514279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1"/>
          <p:cNvSpPr/>
          <p:nvPr/>
        </p:nvSpPr>
        <p:spPr>
          <a:xfrm>
            <a:off x="699864" y="1514279"/>
            <a:ext cx="91508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sz="2800" dirty="0"/>
          </a:p>
        </p:txBody>
      </p:sp>
      <p:sp>
        <p:nvSpPr>
          <p:cNvPr id="849" name="Google Shape;849;p41"/>
          <p:cNvSpPr/>
          <p:nvPr/>
        </p:nvSpPr>
        <p:spPr>
          <a:xfrm>
            <a:off x="1623657" y="1514279"/>
            <a:ext cx="6158268" cy="112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3F3F3F"/>
              </a:buClr>
              <a:buSzPts val="1867"/>
            </a:pPr>
            <a:r>
              <a:rPr lang="es-ES" sz="2000" dirty="0">
                <a:latin typeface="Calibri" panose="020F0502020204030204" pitchFamily="34" charset="0"/>
              </a:rPr>
              <a:t>Realizar la solicitud a través de </a:t>
            </a:r>
            <a:r>
              <a:rPr lang="es-CO" sz="2000" dirty="0">
                <a:solidFill>
                  <a:srgbClr val="3F3F3F"/>
                </a:solidFill>
                <a:latin typeface="Calibri"/>
                <a:cs typeface="Calibri"/>
                <a:sym typeface="Calibri"/>
                <a:hlinkClick r:id="rId6"/>
              </a:rPr>
              <a:t>miinventario.sena.edu.co</a:t>
            </a:r>
            <a:r>
              <a:rPr lang="es-CO" sz="20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 y esperar la respuesta con la Transacción de Traspaso generada por el SACB en el Correo Institucional proveniente del encargado de la gestión.</a:t>
            </a:r>
            <a:endParaRPr lang="es-ES" sz="1600" dirty="0"/>
          </a:p>
        </p:txBody>
      </p:sp>
      <p:pic>
        <p:nvPicPr>
          <p:cNvPr id="850" name="Google Shape;850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255" y="331182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1" name="Google Shape;851;p41"/>
          <p:cNvSpPr/>
          <p:nvPr/>
        </p:nvSpPr>
        <p:spPr>
          <a:xfrm>
            <a:off x="691155" y="3273091"/>
            <a:ext cx="923791" cy="895610"/>
          </a:xfrm>
          <a:prstGeom prst="rect">
            <a:avLst/>
          </a:prstGeom>
          <a:noFill/>
          <a:ln w="1905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1"/>
          <p:cNvSpPr/>
          <p:nvPr/>
        </p:nvSpPr>
        <p:spPr>
          <a:xfrm>
            <a:off x="796201" y="3352967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dirty="0"/>
          </a:p>
        </p:txBody>
      </p:sp>
      <p:sp>
        <p:nvSpPr>
          <p:cNvPr id="853" name="Google Shape;853;p41"/>
          <p:cNvSpPr/>
          <p:nvPr/>
        </p:nvSpPr>
        <p:spPr>
          <a:xfrm>
            <a:off x="1614946" y="3273090"/>
            <a:ext cx="6166979" cy="89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lvl="0">
              <a:buClr>
                <a:srgbClr val="3F3F3F"/>
              </a:buClr>
              <a:buSzPts val="1867"/>
            </a:pPr>
            <a:r>
              <a:rPr lang="es-ES" sz="200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Hacer entrega con el </a:t>
            </a: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reporte de traspaso de los bienes, al cuentadante de destino o quien recibe, y ambos deben firmar a satisfacción la transacción de traspaso.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4" name="Google Shape;854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0965" y="4830370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5" name="Google Shape;855;p41"/>
          <p:cNvSpPr/>
          <p:nvPr/>
        </p:nvSpPr>
        <p:spPr>
          <a:xfrm>
            <a:off x="691156" y="4782928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1"/>
          <p:cNvSpPr/>
          <p:nvPr/>
        </p:nvSpPr>
        <p:spPr>
          <a:xfrm>
            <a:off x="804911" y="4871513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dirty="0"/>
          </a:p>
        </p:txBody>
      </p:sp>
      <p:sp>
        <p:nvSpPr>
          <p:cNvPr id="857" name="Google Shape;857;p41"/>
          <p:cNvSpPr/>
          <p:nvPr/>
        </p:nvSpPr>
        <p:spPr>
          <a:xfrm>
            <a:off x="1623656" y="4782927"/>
            <a:ext cx="646204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Entregar la transacción firmada en Almacén a quien gestionó la solicitud en el SACB para que se ratifique</a:t>
            </a:r>
            <a:r>
              <a:rPr lang="es-ES" sz="2000" b="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.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8" name="Google Shape;858;p41" descr="Logotipo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9;p42">
            <a:extLst>
              <a:ext uri="{FF2B5EF4-FFF2-40B4-BE49-F238E27FC236}">
                <a16:creationId xmlns:a16="http://schemas.microsoft.com/office/drawing/2014/main" id="{CF29EFBA-5355-7C97-7E57-247414FCE85C}"/>
              </a:ext>
            </a:extLst>
          </p:cNvPr>
          <p:cNvSpPr/>
          <p:nvPr/>
        </p:nvSpPr>
        <p:spPr>
          <a:xfrm>
            <a:off x="678595" y="816241"/>
            <a:ext cx="5867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i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DEBERES DEL CUENTADANTE SOLICITANTE</a:t>
            </a:r>
            <a:endParaRPr sz="20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835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41"/>
          <p:cNvPicPr preferRelativeResize="0"/>
          <p:nvPr/>
        </p:nvPicPr>
        <p:blipFill rotWithShape="1">
          <a:blip r:embed="rId3">
            <a:alphaModFix/>
          </a:blip>
          <a:srcRect t="-178"/>
          <a:stretch/>
        </p:blipFill>
        <p:spPr>
          <a:xfrm>
            <a:off x="8063856" y="-152400"/>
            <a:ext cx="4128144" cy="70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4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31" name="Google Shape;831;p4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2" name="Google Shape;832;p4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3" name="Google Shape;833;p4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4" name="Google Shape;834;p4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5" name="Google Shape;835;p4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6" name="Google Shape;836;p4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7" name="Google Shape;837;p4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8" name="Google Shape;838;p4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9" name="Google Shape;839;p4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40" name="Google Shape;840;p4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841" name="Google Shape;841;p41"/>
          <p:cNvSpPr txBox="1"/>
          <p:nvPr/>
        </p:nvSpPr>
        <p:spPr>
          <a:xfrm>
            <a:off x="662537" y="318398"/>
            <a:ext cx="6862213" cy="523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REINTEGRO DE BIENES</a:t>
            </a:r>
            <a:endParaRPr dirty="0"/>
          </a:p>
        </p:txBody>
      </p:sp>
      <p:pic>
        <p:nvPicPr>
          <p:cNvPr id="844" name="Google Shape;84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6954507" y="213980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965" y="1570430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47" name="Google Shape;847;p41"/>
          <p:cNvSpPr/>
          <p:nvPr/>
        </p:nvSpPr>
        <p:spPr>
          <a:xfrm>
            <a:off x="699865" y="1514279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1"/>
          <p:cNvSpPr/>
          <p:nvPr/>
        </p:nvSpPr>
        <p:spPr>
          <a:xfrm>
            <a:off x="699864" y="1514279"/>
            <a:ext cx="91508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sz="2800" dirty="0"/>
          </a:p>
        </p:txBody>
      </p:sp>
      <p:sp>
        <p:nvSpPr>
          <p:cNvPr id="849" name="Google Shape;849;p41"/>
          <p:cNvSpPr/>
          <p:nvPr/>
        </p:nvSpPr>
        <p:spPr>
          <a:xfrm>
            <a:off x="1623658" y="1514279"/>
            <a:ext cx="6234468" cy="112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3F3F3F"/>
              </a:buClr>
              <a:buSzPts val="1867"/>
            </a:pPr>
            <a:r>
              <a:rPr lang="es-ES" sz="2000" dirty="0">
                <a:latin typeface="Calibri" panose="020F0502020204030204" pitchFamily="34" charset="0"/>
              </a:rPr>
              <a:t>Realizar la solicitud a través de </a:t>
            </a:r>
            <a:r>
              <a:rPr lang="es-CO" sz="2000" dirty="0">
                <a:solidFill>
                  <a:srgbClr val="3F3F3F"/>
                </a:solidFill>
                <a:latin typeface="Calibri"/>
                <a:cs typeface="Calibri"/>
                <a:sym typeface="Calibri"/>
                <a:hlinkClick r:id="rId6"/>
              </a:rPr>
              <a:t>miinventario.sena.edu.co</a:t>
            </a:r>
            <a:r>
              <a:rPr lang="es-CO" sz="20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 y esperar la respuesta con la Transacción de Reintegro generada por el SACB en el Correo Institucional proveniente del encargado de la gestión</a:t>
            </a:r>
            <a:endParaRPr lang="es-ES" sz="1600" dirty="0"/>
          </a:p>
        </p:txBody>
      </p:sp>
      <p:pic>
        <p:nvPicPr>
          <p:cNvPr id="850" name="Google Shape;850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255" y="331182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1" name="Google Shape;851;p41"/>
          <p:cNvSpPr/>
          <p:nvPr/>
        </p:nvSpPr>
        <p:spPr>
          <a:xfrm>
            <a:off x="691155" y="3273091"/>
            <a:ext cx="923791" cy="895610"/>
          </a:xfrm>
          <a:prstGeom prst="rect">
            <a:avLst/>
          </a:prstGeom>
          <a:noFill/>
          <a:ln w="1905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1"/>
          <p:cNvSpPr/>
          <p:nvPr/>
        </p:nvSpPr>
        <p:spPr>
          <a:xfrm>
            <a:off x="796201" y="3352967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dirty="0"/>
          </a:p>
        </p:txBody>
      </p:sp>
      <p:sp>
        <p:nvSpPr>
          <p:cNvPr id="853" name="Google Shape;853;p41"/>
          <p:cNvSpPr/>
          <p:nvPr/>
        </p:nvSpPr>
        <p:spPr>
          <a:xfrm>
            <a:off x="1614947" y="3273090"/>
            <a:ext cx="6138404" cy="117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lvl="0">
              <a:buClr>
                <a:srgbClr val="3F3F3F"/>
              </a:buClr>
              <a:buSzPts val="1867"/>
            </a:pPr>
            <a:r>
              <a:rPr lang="es-ES" sz="200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Solicitar Concepto Técnico a la mesa de servicios para los bienes TIC</a:t>
            </a:r>
          </a:p>
          <a:p>
            <a:pPr lvl="0">
              <a:buClr>
                <a:srgbClr val="3F3F3F"/>
              </a:buClr>
              <a:buSzPts val="1867"/>
            </a:pPr>
            <a:r>
              <a:rPr lang="es-ES" sz="2000" dirty="0">
                <a:solidFill>
                  <a:srgbClr val="3F3F3F"/>
                </a:solidFill>
                <a:latin typeface="Calibri" panose="020F0502020204030204" pitchFamily="34" charset="0"/>
                <a:cs typeface="Calibri" panose="020F0502020204030204" pitchFamily="34" charset="0"/>
                <a:sym typeface="Work Sans"/>
              </a:rPr>
              <a:t>Solicitar Concepto Técnico con una persona idónea para maquinas o equipos eléctricos, mecánicos o electrónicos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4" name="Google Shape;854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0965" y="4830370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5" name="Google Shape;855;p41"/>
          <p:cNvSpPr/>
          <p:nvPr/>
        </p:nvSpPr>
        <p:spPr>
          <a:xfrm>
            <a:off x="691156" y="4782928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1"/>
          <p:cNvSpPr/>
          <p:nvPr/>
        </p:nvSpPr>
        <p:spPr>
          <a:xfrm>
            <a:off x="804911" y="4871513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dirty="0"/>
          </a:p>
        </p:txBody>
      </p:sp>
      <p:sp>
        <p:nvSpPr>
          <p:cNvPr id="857" name="Google Shape;857;p41"/>
          <p:cNvSpPr/>
          <p:nvPr/>
        </p:nvSpPr>
        <p:spPr>
          <a:xfrm>
            <a:off x="1623656" y="4782927"/>
            <a:ext cx="6234469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dirty="0">
                <a:solidFill>
                  <a:srgbClr val="3F3F3F"/>
                </a:solidFill>
                <a:latin typeface="Calibri" panose="020F0502020204030204" pitchFamily="34" charset="0"/>
                <a:ea typeface="Work Sans"/>
                <a:cs typeface="Calibri" panose="020F0502020204030204" pitchFamily="34" charset="0"/>
                <a:sym typeface="Work Sans"/>
              </a:rPr>
              <a:t>Entregar los bienes en Almacén al encargado de la gestión junto con los conceptos técnicos y firmar la transacción de reintegro.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8" name="Google Shape;858;p41" descr="Logotipo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9;p42">
            <a:extLst>
              <a:ext uri="{FF2B5EF4-FFF2-40B4-BE49-F238E27FC236}">
                <a16:creationId xmlns:a16="http://schemas.microsoft.com/office/drawing/2014/main" id="{CF29EFBA-5355-7C97-7E57-247414FCE85C}"/>
              </a:ext>
            </a:extLst>
          </p:cNvPr>
          <p:cNvSpPr/>
          <p:nvPr/>
        </p:nvSpPr>
        <p:spPr>
          <a:xfrm>
            <a:off x="678595" y="816241"/>
            <a:ext cx="58674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i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DEBERES DEL CUENTADANTE SOLICITANTE</a:t>
            </a:r>
            <a:endParaRPr sz="20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27305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1317</Words>
  <Application>Microsoft Office PowerPoint</Application>
  <PresentationFormat>Panorámica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Work Sans</vt:lpstr>
      <vt:lpstr>Calibri</vt:lpstr>
      <vt:lpstr>Josefin Sans</vt:lpstr>
      <vt:lpstr>Work Sans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David Castillo Melendez</dc:creator>
  <cp:lastModifiedBy>Fernando David Soto Betin</cp:lastModifiedBy>
  <cp:revision>13</cp:revision>
  <dcterms:modified xsi:type="dcterms:W3CDTF">2023-05-15T18:56:06Z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SetDate">
    <vt:lpwstr>2023-05-15T12:44:05Z</vt:lpwstr>
  </property>
  <property fmtid="{D5CDD505-2E9C-101B-9397-08002B2CF9AE}" pid="4" name="MSIP_Label_1299739c-ad3d-4908-806e-4d91151a6e13_Method">
    <vt:lpwstr>Standard</vt:lpwstr>
  </property>
  <property fmtid="{D5CDD505-2E9C-101B-9397-08002B2CF9AE}" pid="5" name="MSIP_Label_1299739c-ad3d-4908-806e-4d91151a6e13_Name">
    <vt:lpwstr>All Employees (Unrestricted)</vt:lpwstr>
  </property>
  <property fmtid="{D5CDD505-2E9C-101B-9397-08002B2CF9AE}" pid="6" name="MSIP_Label_1299739c-ad3d-4908-806e-4d91151a6e13_SiteId">
    <vt:lpwstr>cbc2c381-2f2e-4d93-91d1-506c9316ace7</vt:lpwstr>
  </property>
  <property fmtid="{D5CDD505-2E9C-101B-9397-08002B2CF9AE}" pid="7" name="MSIP_Label_1299739c-ad3d-4908-806e-4d91151a6e13_ActionId">
    <vt:lpwstr>12953c3a-50d4-49c9-9abe-a317311d44ed</vt:lpwstr>
  </property>
  <property fmtid="{D5CDD505-2E9C-101B-9397-08002B2CF9AE}" pid="8" name="MSIP_Label_1299739c-ad3d-4908-806e-4d91151a6e13_ContentBits">
    <vt:lpwstr>0</vt:lpwstr>
  </property>
</Properties>
</file>